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47" r:id="rId3"/>
  </p:sldMasterIdLst>
  <p:notesMasterIdLst>
    <p:notesMasterId r:id="rId51"/>
  </p:notesMasterIdLst>
  <p:handoutMasterIdLst>
    <p:handoutMasterId r:id="rId52"/>
  </p:handoutMasterIdLst>
  <p:sldIdLst>
    <p:sldId id="498" r:id="rId4"/>
    <p:sldId id="679" r:id="rId5"/>
    <p:sldId id="632" r:id="rId6"/>
    <p:sldId id="635" r:id="rId7"/>
    <p:sldId id="636" r:id="rId8"/>
    <p:sldId id="634" r:id="rId9"/>
    <p:sldId id="587" r:id="rId10"/>
    <p:sldId id="673" r:id="rId11"/>
    <p:sldId id="674" r:id="rId12"/>
    <p:sldId id="505" r:id="rId13"/>
    <p:sldId id="688" r:id="rId14"/>
    <p:sldId id="683" r:id="rId15"/>
    <p:sldId id="682" r:id="rId16"/>
    <p:sldId id="637" r:id="rId17"/>
    <p:sldId id="686" r:id="rId18"/>
    <p:sldId id="687" r:id="rId19"/>
    <p:sldId id="689" r:id="rId20"/>
    <p:sldId id="441" r:id="rId21"/>
    <p:sldId id="440" r:id="rId22"/>
    <p:sldId id="466" r:id="rId23"/>
    <p:sldId id="444" r:id="rId24"/>
    <p:sldId id="680" r:id="rId25"/>
    <p:sldId id="681" r:id="rId26"/>
    <p:sldId id="494" r:id="rId27"/>
    <p:sldId id="610" r:id="rId28"/>
    <p:sldId id="695" r:id="rId29"/>
    <p:sldId id="609" r:id="rId30"/>
    <p:sldId id="691" r:id="rId31"/>
    <p:sldId id="693" r:id="rId32"/>
    <p:sldId id="692" r:id="rId33"/>
    <p:sldId id="660" r:id="rId34"/>
    <p:sldId id="661" r:id="rId35"/>
    <p:sldId id="662" r:id="rId36"/>
    <p:sldId id="663" r:id="rId37"/>
    <p:sldId id="664" r:id="rId38"/>
    <p:sldId id="665" r:id="rId39"/>
    <p:sldId id="666" r:id="rId40"/>
    <p:sldId id="669" r:id="rId41"/>
    <p:sldId id="696" r:id="rId42"/>
    <p:sldId id="670" r:id="rId43"/>
    <p:sldId id="671" r:id="rId44"/>
    <p:sldId id="697" r:id="rId45"/>
    <p:sldId id="690" r:id="rId46"/>
    <p:sldId id="658" r:id="rId47"/>
    <p:sldId id="601" r:id="rId48"/>
    <p:sldId id="649" r:id="rId49"/>
    <p:sldId id="650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Siegel" initials="MS" lastIdx="8" clrIdx="0"/>
  <p:cmAuthor id="1" name="Mollie Marr" initials="M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EE6"/>
    <a:srgbClr val="680000"/>
    <a:srgbClr val="03734E"/>
    <a:srgbClr val="A1FDDE"/>
    <a:srgbClr val="C2FEEA"/>
    <a:srgbClr val="7FFD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87879" autoAdjust="0"/>
  </p:normalViewPr>
  <p:slideViewPr>
    <p:cSldViewPr>
      <p:cViewPr varScale="1">
        <p:scale>
          <a:sx n="102" d="100"/>
          <a:sy n="102" d="100"/>
        </p:scale>
        <p:origin x="211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478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21003411448718E-2"/>
          <c:y val="0.24138969816199563"/>
          <c:w val="0.82344137478504831"/>
          <c:h val="0.58095705356757599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explosion val="6"/>
          </c:dPt>
          <c:dPt>
            <c:idx val="6"/>
            <c:bubble3D val="0"/>
            <c:explosion val="5"/>
          </c:dPt>
          <c:dLbls>
            <c:dLbl>
              <c:idx val="0"/>
              <c:layout>
                <c:manualLayout>
                  <c:x val="-6.3824785991049834E-2"/>
                  <c:y val="-6.3919235520581458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/>
                      <a:t>Sexualized Behavior 
4%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34708679870036E-2"/>
                  <c:y val="-3.5614631160574922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/>
                      <a:t>Elopment 4%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56658826328795E-2"/>
                  <c:y val="9.3171696461520695E-3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/>
                      <a:t>Decreased functioning
8%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461165790071559E-3"/>
                  <c:y val="3.01240704901291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276825751739491E-3"/>
                  <c:y val="7.67617895077756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000486688174613E-3"/>
                  <c:y val="-0.11836980473691019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/>
                      <a:t>SIB 
23%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Sheet1!$BL$15:$BR$15</c:f>
              <c:strCache>
                <c:ptCount val="7"/>
                <c:pt idx="0">
                  <c:v>Sexualized Behavior</c:v>
                </c:pt>
                <c:pt idx="1">
                  <c:v>Tantrums</c:v>
                </c:pt>
                <c:pt idx="2">
                  <c:v>Elopment</c:v>
                </c:pt>
                <c:pt idx="3">
                  <c:v>Decreased functioning</c:v>
                </c:pt>
                <c:pt idx="4">
                  <c:v> Property destruction</c:v>
                </c:pt>
                <c:pt idx="5">
                  <c:v>Aggression</c:v>
                </c:pt>
                <c:pt idx="6">
                  <c:v>SIB</c:v>
                </c:pt>
              </c:strCache>
            </c:strRef>
          </c:cat>
          <c:val>
            <c:numRef>
              <c:f>Sheet1!$BL$16:$BR$16</c:f>
              <c:numCache>
                <c:formatCode>0.00</c:formatCode>
                <c:ptCount val="7"/>
                <c:pt idx="0">
                  <c:v>3.7914691943127965E-2</c:v>
                </c:pt>
                <c:pt idx="1">
                  <c:v>0.15639810426540282</c:v>
                </c:pt>
                <c:pt idx="2">
                  <c:v>3.7914691943127965E-2</c:v>
                </c:pt>
                <c:pt idx="3">
                  <c:v>8.0568720379146919E-2</c:v>
                </c:pt>
                <c:pt idx="4">
                  <c:v>0.17535545023696683</c:v>
                </c:pt>
                <c:pt idx="5">
                  <c:v>0.27962085308056872</c:v>
                </c:pt>
                <c:pt idx="6">
                  <c:v>0.23222748815165878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40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Aggression Over Stay</a:t>
            </a:r>
          </a:p>
        </c:rich>
      </c:tx>
      <c:layout>
        <c:manualLayout>
          <c:xMode val="edge"/>
          <c:yMode val="edge"/>
          <c:x val="0.15869563082161509"/>
          <c:y val="2.9375806851505125E-4"/>
        </c:manualLayout>
      </c:layout>
      <c:overlay val="0"/>
      <c:spPr>
        <a:noFill/>
        <a:ln w="4676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475409836065573E-2"/>
          <c:y val="0.1039426523297491"/>
          <c:w val="0.88831967213114749"/>
          <c:h val="0.67741935483870963"/>
        </c:manualLayout>
      </c:layout>
      <c:lineChart>
        <c:grouping val="standard"/>
        <c:varyColors val="0"/>
        <c:ser>
          <c:idx val="0"/>
          <c:order val="0"/>
          <c:tx>
            <c:strRef>
              <c:f>'Data input'!$B$1</c:f>
              <c:strCache>
                <c:ptCount val="1"/>
                <c:pt idx="0">
                  <c:v>AGG</c:v>
                </c:pt>
              </c:strCache>
            </c:strRef>
          </c:tx>
          <c:spPr>
            <a:ln w="46765">
              <a:solidFill>
                <a:srgbClr val="000000"/>
              </a:solidFill>
              <a:prstDash val="solid"/>
            </a:ln>
          </c:spPr>
          <c:marker>
            <c:symbol val="triangle"/>
            <c:size val="1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name>Overall Trend</c:name>
            <c:spPr>
              <a:ln w="46765">
                <a:solidFill>
                  <a:srgbClr val="00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'Data input'!$A$23:$A$78</c:f>
              <c:numCache>
                <c:formatCode>d\-mmm\-yy</c:formatCode>
                <c:ptCount val="56"/>
                <c:pt idx="0">
                  <c:v>40016</c:v>
                </c:pt>
                <c:pt idx="1">
                  <c:v>40017</c:v>
                </c:pt>
                <c:pt idx="2">
                  <c:v>40018</c:v>
                </c:pt>
                <c:pt idx="3">
                  <c:v>40019</c:v>
                </c:pt>
                <c:pt idx="4">
                  <c:v>40020</c:v>
                </c:pt>
                <c:pt idx="5">
                  <c:v>40021</c:v>
                </c:pt>
                <c:pt idx="6">
                  <c:v>40022</c:v>
                </c:pt>
                <c:pt idx="7">
                  <c:v>40023</c:v>
                </c:pt>
                <c:pt idx="8">
                  <c:v>40024</c:v>
                </c:pt>
                <c:pt idx="9">
                  <c:v>40025</c:v>
                </c:pt>
                <c:pt idx="10">
                  <c:v>40026</c:v>
                </c:pt>
                <c:pt idx="11">
                  <c:v>40027</c:v>
                </c:pt>
                <c:pt idx="12">
                  <c:v>40028</c:v>
                </c:pt>
                <c:pt idx="13">
                  <c:v>40029</c:v>
                </c:pt>
                <c:pt idx="14">
                  <c:v>40030</c:v>
                </c:pt>
                <c:pt idx="15">
                  <c:v>40031</c:v>
                </c:pt>
                <c:pt idx="16">
                  <c:v>40032</c:v>
                </c:pt>
                <c:pt idx="17">
                  <c:v>40033</c:v>
                </c:pt>
                <c:pt idx="18">
                  <c:v>40034</c:v>
                </c:pt>
                <c:pt idx="19">
                  <c:v>40035</c:v>
                </c:pt>
                <c:pt idx="20">
                  <c:v>40036</c:v>
                </c:pt>
                <c:pt idx="21">
                  <c:v>40037</c:v>
                </c:pt>
                <c:pt idx="22">
                  <c:v>40038</c:v>
                </c:pt>
                <c:pt idx="23">
                  <c:v>40039</c:v>
                </c:pt>
                <c:pt idx="24">
                  <c:v>40040</c:v>
                </c:pt>
                <c:pt idx="25">
                  <c:v>40041</c:v>
                </c:pt>
                <c:pt idx="26">
                  <c:v>40042</c:v>
                </c:pt>
                <c:pt idx="27">
                  <c:v>40043</c:v>
                </c:pt>
                <c:pt idx="28">
                  <c:v>40044</c:v>
                </c:pt>
                <c:pt idx="29">
                  <c:v>40045</c:v>
                </c:pt>
                <c:pt idx="30">
                  <c:v>40046</c:v>
                </c:pt>
                <c:pt idx="31">
                  <c:v>40047</c:v>
                </c:pt>
                <c:pt idx="32">
                  <c:v>40048</c:v>
                </c:pt>
                <c:pt idx="33">
                  <c:v>40049</c:v>
                </c:pt>
                <c:pt idx="34">
                  <c:v>40050</c:v>
                </c:pt>
                <c:pt idx="35">
                  <c:v>40051</c:v>
                </c:pt>
                <c:pt idx="36">
                  <c:v>40052</c:v>
                </c:pt>
                <c:pt idx="37">
                  <c:v>40053</c:v>
                </c:pt>
                <c:pt idx="38">
                  <c:v>40054</c:v>
                </c:pt>
                <c:pt idx="39">
                  <c:v>40055</c:v>
                </c:pt>
                <c:pt idx="40">
                  <c:v>40056</c:v>
                </c:pt>
                <c:pt idx="41">
                  <c:v>40057</c:v>
                </c:pt>
                <c:pt idx="42">
                  <c:v>40058</c:v>
                </c:pt>
                <c:pt idx="43">
                  <c:v>40059</c:v>
                </c:pt>
                <c:pt idx="44">
                  <c:v>40060</c:v>
                </c:pt>
                <c:pt idx="45">
                  <c:v>40061</c:v>
                </c:pt>
                <c:pt idx="46">
                  <c:v>40062</c:v>
                </c:pt>
                <c:pt idx="47">
                  <c:v>40063</c:v>
                </c:pt>
                <c:pt idx="48">
                  <c:v>40064</c:v>
                </c:pt>
                <c:pt idx="49">
                  <c:v>40065</c:v>
                </c:pt>
                <c:pt idx="50">
                  <c:v>40066</c:v>
                </c:pt>
                <c:pt idx="51">
                  <c:v>40067</c:v>
                </c:pt>
                <c:pt idx="52">
                  <c:v>40068</c:v>
                </c:pt>
                <c:pt idx="53">
                  <c:v>40069</c:v>
                </c:pt>
                <c:pt idx="54">
                  <c:v>40070</c:v>
                </c:pt>
                <c:pt idx="55">
                  <c:v>40071</c:v>
                </c:pt>
              </c:numCache>
            </c:numRef>
          </c:cat>
          <c:val>
            <c:numRef>
              <c:f>'Data input'!$B$23:$B$78</c:f>
              <c:numCache>
                <c:formatCode>General</c:formatCode>
                <c:ptCount val="56"/>
                <c:pt idx="0">
                  <c:v>66</c:v>
                </c:pt>
                <c:pt idx="1">
                  <c:v>51</c:v>
                </c:pt>
                <c:pt idx="2">
                  <c:v>45</c:v>
                </c:pt>
                <c:pt idx="3">
                  <c:v>41</c:v>
                </c:pt>
                <c:pt idx="4">
                  <c:v>52</c:v>
                </c:pt>
                <c:pt idx="5">
                  <c:v>33</c:v>
                </c:pt>
                <c:pt idx="6">
                  <c:v>24</c:v>
                </c:pt>
                <c:pt idx="7">
                  <c:v>26</c:v>
                </c:pt>
                <c:pt idx="8">
                  <c:v>23</c:v>
                </c:pt>
                <c:pt idx="9">
                  <c:v>80</c:v>
                </c:pt>
                <c:pt idx="10">
                  <c:v>3</c:v>
                </c:pt>
                <c:pt idx="11">
                  <c:v>9</c:v>
                </c:pt>
                <c:pt idx="12">
                  <c:v>15</c:v>
                </c:pt>
                <c:pt idx="13">
                  <c:v>18</c:v>
                </c:pt>
                <c:pt idx="14">
                  <c:v>34</c:v>
                </c:pt>
                <c:pt idx="15">
                  <c:v>19</c:v>
                </c:pt>
                <c:pt idx="16">
                  <c:v>24</c:v>
                </c:pt>
                <c:pt idx="17">
                  <c:v>5</c:v>
                </c:pt>
                <c:pt idx="18">
                  <c:v>9</c:v>
                </c:pt>
                <c:pt idx="19">
                  <c:v>23</c:v>
                </c:pt>
                <c:pt idx="20">
                  <c:v>4</c:v>
                </c:pt>
                <c:pt idx="21">
                  <c:v>10</c:v>
                </c:pt>
                <c:pt idx="22">
                  <c:v>1</c:v>
                </c:pt>
                <c:pt idx="23">
                  <c:v>4</c:v>
                </c:pt>
                <c:pt idx="24">
                  <c:v>6</c:v>
                </c:pt>
                <c:pt idx="25">
                  <c:v>13</c:v>
                </c:pt>
                <c:pt idx="26">
                  <c:v>52</c:v>
                </c:pt>
                <c:pt idx="27">
                  <c:v>41</c:v>
                </c:pt>
                <c:pt idx="28">
                  <c:v>24</c:v>
                </c:pt>
                <c:pt idx="29">
                  <c:v>28</c:v>
                </c:pt>
                <c:pt idx="30">
                  <c:v>26</c:v>
                </c:pt>
                <c:pt idx="31">
                  <c:v>1</c:v>
                </c:pt>
                <c:pt idx="32">
                  <c:v>12</c:v>
                </c:pt>
                <c:pt idx="33">
                  <c:v>1</c:v>
                </c:pt>
                <c:pt idx="34">
                  <c:v>1</c:v>
                </c:pt>
                <c:pt idx="35">
                  <c:v>13</c:v>
                </c:pt>
                <c:pt idx="36">
                  <c:v>1</c:v>
                </c:pt>
                <c:pt idx="37">
                  <c:v>10</c:v>
                </c:pt>
                <c:pt idx="38">
                  <c:v>9</c:v>
                </c:pt>
                <c:pt idx="39">
                  <c:v>15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3</c:v>
                </c:pt>
                <c:pt idx="45">
                  <c:v>5</c:v>
                </c:pt>
                <c:pt idx="46">
                  <c:v>4</c:v>
                </c:pt>
                <c:pt idx="47">
                  <c:v>4</c:v>
                </c:pt>
                <c:pt idx="48">
                  <c:v>21</c:v>
                </c:pt>
                <c:pt idx="4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v>Last 14  Days</c:v>
          </c:tx>
          <c:spPr>
            <a:ln w="23383">
              <a:solidFill>
                <a:srgbClr val="000000"/>
              </a:solidFill>
              <a:prstDash val="solid"/>
            </a:ln>
          </c:spPr>
          <c:marker>
            <c:symbol val="x"/>
            <c:size val="11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trendline>
            <c:name>Current Trend (14 Days)</c:name>
            <c:spPr>
              <a:ln w="70148">
                <a:noFill/>
                <a:prstDash val="lgDashDot"/>
              </a:ln>
            </c:spPr>
            <c:trendlineType val="linear"/>
            <c:dispRSqr val="0"/>
            <c:dispEq val="0"/>
          </c:trendline>
          <c:cat>
            <c:numRef>
              <c:f>'Data input'!$A$23:$A$78</c:f>
              <c:numCache>
                <c:formatCode>d\-mmm\-yy</c:formatCode>
                <c:ptCount val="56"/>
                <c:pt idx="0">
                  <c:v>40016</c:v>
                </c:pt>
                <c:pt idx="1">
                  <c:v>40017</c:v>
                </c:pt>
                <c:pt idx="2">
                  <c:v>40018</c:v>
                </c:pt>
                <c:pt idx="3">
                  <c:v>40019</c:v>
                </c:pt>
                <c:pt idx="4">
                  <c:v>40020</c:v>
                </c:pt>
                <c:pt idx="5">
                  <c:v>40021</c:v>
                </c:pt>
                <c:pt idx="6">
                  <c:v>40022</c:v>
                </c:pt>
                <c:pt idx="7">
                  <c:v>40023</c:v>
                </c:pt>
                <c:pt idx="8">
                  <c:v>40024</c:v>
                </c:pt>
                <c:pt idx="9">
                  <c:v>40025</c:v>
                </c:pt>
                <c:pt idx="10">
                  <c:v>40026</c:v>
                </c:pt>
                <c:pt idx="11">
                  <c:v>40027</c:v>
                </c:pt>
                <c:pt idx="12">
                  <c:v>40028</c:v>
                </c:pt>
                <c:pt idx="13">
                  <c:v>40029</c:v>
                </c:pt>
                <c:pt idx="14">
                  <c:v>40030</c:v>
                </c:pt>
                <c:pt idx="15">
                  <c:v>40031</c:v>
                </c:pt>
                <c:pt idx="16">
                  <c:v>40032</c:v>
                </c:pt>
                <c:pt idx="17">
                  <c:v>40033</c:v>
                </c:pt>
                <c:pt idx="18">
                  <c:v>40034</c:v>
                </c:pt>
                <c:pt idx="19">
                  <c:v>40035</c:v>
                </c:pt>
                <c:pt idx="20">
                  <c:v>40036</c:v>
                </c:pt>
                <c:pt idx="21">
                  <c:v>40037</c:v>
                </c:pt>
                <c:pt idx="22">
                  <c:v>40038</c:v>
                </c:pt>
                <c:pt idx="23">
                  <c:v>40039</c:v>
                </c:pt>
                <c:pt idx="24">
                  <c:v>40040</c:v>
                </c:pt>
                <c:pt idx="25">
                  <c:v>40041</c:v>
                </c:pt>
                <c:pt idx="26">
                  <c:v>40042</c:v>
                </c:pt>
                <c:pt idx="27">
                  <c:v>40043</c:v>
                </c:pt>
                <c:pt idx="28">
                  <c:v>40044</c:v>
                </c:pt>
                <c:pt idx="29">
                  <c:v>40045</c:v>
                </c:pt>
                <c:pt idx="30">
                  <c:v>40046</c:v>
                </c:pt>
                <c:pt idx="31">
                  <c:v>40047</c:v>
                </c:pt>
                <c:pt idx="32">
                  <c:v>40048</c:v>
                </c:pt>
                <c:pt idx="33">
                  <c:v>40049</c:v>
                </c:pt>
                <c:pt idx="34">
                  <c:v>40050</c:v>
                </c:pt>
                <c:pt idx="35">
                  <c:v>40051</c:v>
                </c:pt>
                <c:pt idx="36">
                  <c:v>40052</c:v>
                </c:pt>
                <c:pt idx="37">
                  <c:v>40053</c:v>
                </c:pt>
                <c:pt idx="38">
                  <c:v>40054</c:v>
                </c:pt>
                <c:pt idx="39">
                  <c:v>40055</c:v>
                </c:pt>
                <c:pt idx="40">
                  <c:v>40056</c:v>
                </c:pt>
                <c:pt idx="41">
                  <c:v>40057</c:v>
                </c:pt>
                <c:pt idx="42">
                  <c:v>40058</c:v>
                </c:pt>
                <c:pt idx="43">
                  <c:v>40059</c:v>
                </c:pt>
                <c:pt idx="44">
                  <c:v>40060</c:v>
                </c:pt>
                <c:pt idx="45">
                  <c:v>40061</c:v>
                </c:pt>
                <c:pt idx="46">
                  <c:v>40062</c:v>
                </c:pt>
                <c:pt idx="47">
                  <c:v>40063</c:v>
                </c:pt>
                <c:pt idx="48">
                  <c:v>40064</c:v>
                </c:pt>
                <c:pt idx="49">
                  <c:v>40065</c:v>
                </c:pt>
                <c:pt idx="50">
                  <c:v>40066</c:v>
                </c:pt>
                <c:pt idx="51">
                  <c:v>40067</c:v>
                </c:pt>
                <c:pt idx="52">
                  <c:v>40068</c:v>
                </c:pt>
                <c:pt idx="53">
                  <c:v>40069</c:v>
                </c:pt>
                <c:pt idx="54">
                  <c:v>40070</c:v>
                </c:pt>
                <c:pt idx="55">
                  <c:v>40071</c:v>
                </c:pt>
              </c:numCache>
            </c:numRef>
          </c:cat>
          <c:val>
            <c:numRef>
              <c:f>'Data input'!$U$23:$U$78</c:f>
              <c:numCache>
                <c:formatCode>General</c:formatCode>
                <c:ptCount val="56"/>
                <c:pt idx="34">
                  <c:v>1</c:v>
                </c:pt>
                <c:pt idx="35">
                  <c:v>13</c:v>
                </c:pt>
                <c:pt idx="36">
                  <c:v>1</c:v>
                </c:pt>
                <c:pt idx="37">
                  <c:v>10</c:v>
                </c:pt>
                <c:pt idx="38">
                  <c:v>9</c:v>
                </c:pt>
                <c:pt idx="39">
                  <c:v>15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3</c:v>
                </c:pt>
                <c:pt idx="45">
                  <c:v>5</c:v>
                </c:pt>
                <c:pt idx="46">
                  <c:v>4</c:v>
                </c:pt>
                <c:pt idx="47">
                  <c:v>4</c:v>
                </c:pt>
                <c:pt idx="48">
                  <c:v>21</c:v>
                </c:pt>
                <c:pt idx="4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516208"/>
        <c:axId val="476518560"/>
      </c:lineChart>
      <c:dateAx>
        <c:axId val="47651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7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Days</a:t>
                </a:r>
              </a:p>
            </c:rich>
          </c:tx>
          <c:layout>
            <c:manualLayout>
              <c:xMode val="edge"/>
              <c:yMode val="edge"/>
              <c:x val="0.4681734633917029"/>
              <c:y val="0.92357706595576072"/>
            </c:manualLayout>
          </c:layout>
          <c:overlay val="0"/>
          <c:spPr>
            <a:noFill/>
            <a:ln w="46765">
              <a:noFill/>
            </a:ln>
          </c:spPr>
        </c:title>
        <c:numFmt formatCode="m/d" sourceLinked="0"/>
        <c:majorTickMark val="out"/>
        <c:minorTickMark val="none"/>
        <c:tickLblPos val="nextTo"/>
        <c:spPr>
          <a:ln w="5846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79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6518560"/>
        <c:crosses val="autoZero"/>
        <c:auto val="1"/>
        <c:lblOffset val="100"/>
        <c:baseTimeUnit val="days"/>
        <c:majorUnit val="5"/>
        <c:majorTimeUnit val="days"/>
        <c:minorUnit val="1"/>
        <c:minorTimeUnit val="days"/>
      </c:dateAx>
      <c:valAx>
        <c:axId val="476518560"/>
        <c:scaling>
          <c:orientation val="minMax"/>
          <c:max val="100"/>
          <c:min val="0"/>
        </c:scaling>
        <c:delete val="0"/>
        <c:axPos val="l"/>
        <c:majorGridlines>
          <c:spPr>
            <a:ln w="584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8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76516208"/>
        <c:crosses val="autoZero"/>
        <c:crossBetween val="between"/>
        <c:majorUnit val="10"/>
        <c:minorUnit val="1"/>
      </c:valAx>
      <c:spPr>
        <a:solidFill>
          <a:srgbClr val="FFFF99"/>
        </a:solidFill>
        <a:ln w="2338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99CCFF"/>
    </a:solidFill>
    <a:ln>
      <a:noFill/>
    </a:ln>
  </c:spPr>
  <c:txPr>
    <a:bodyPr/>
    <a:lstStyle/>
    <a:p>
      <a:pPr>
        <a:defRPr sz="165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3761C-43E1-46B9-BCD1-D9E883AAC4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53C09-D2B2-4962-9BE5-C6058050B315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800" dirty="0" smtClean="0"/>
            <a:t>Tantrums +/- Aggression</a:t>
          </a:r>
          <a:endParaRPr lang="en-US" sz="1800" dirty="0"/>
        </a:p>
      </dgm:t>
    </dgm:pt>
    <dgm:pt modelId="{A42FEC2F-7294-494B-ADCB-86200D23BE9F}" type="parTrans" cxnId="{DA38FD09-B253-400A-9BB4-12E74336DBDB}">
      <dgm:prSet/>
      <dgm:spPr/>
      <dgm:t>
        <a:bodyPr/>
        <a:lstStyle/>
        <a:p>
          <a:endParaRPr lang="en-US"/>
        </a:p>
      </dgm:t>
    </dgm:pt>
    <dgm:pt modelId="{393A8B61-2EB6-42D3-9209-3A49E60970CE}" type="sibTrans" cxnId="{DA38FD09-B253-400A-9BB4-12E74336DBDB}">
      <dgm:prSet/>
      <dgm:spPr/>
      <dgm:t>
        <a:bodyPr/>
        <a:lstStyle/>
        <a:p>
          <a:endParaRPr lang="en-US"/>
        </a:p>
      </dgm:t>
    </dgm:pt>
    <dgm:pt modelId="{FD2AA301-F5CE-42CE-B8F4-9612AE81EC8E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600" dirty="0" smtClean="0"/>
            <a:t>Communication</a:t>
          </a:r>
          <a:endParaRPr lang="en-US" sz="1600" dirty="0"/>
        </a:p>
      </dgm:t>
    </dgm:pt>
    <dgm:pt modelId="{0F9F6BBA-C3A6-4040-8CA2-7E47DEF6523B}" type="parTrans" cxnId="{93D72155-037C-4F91-A000-9782B2C282D2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3AE48A4-EBD5-4CF7-95A1-CDA277610E35}" type="sibTrans" cxnId="{93D72155-037C-4F91-A000-9782B2C282D2}">
      <dgm:prSet/>
      <dgm:spPr/>
      <dgm:t>
        <a:bodyPr/>
        <a:lstStyle/>
        <a:p>
          <a:endParaRPr lang="en-US"/>
        </a:p>
      </dgm:t>
    </dgm:pt>
    <dgm:pt modelId="{CB1C3929-52C8-4DA5-83D6-05694C8843A7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600" dirty="0" smtClean="0"/>
            <a:t>Behavioral Response</a:t>
          </a:r>
          <a:endParaRPr lang="en-US" sz="1600" dirty="0"/>
        </a:p>
      </dgm:t>
    </dgm:pt>
    <dgm:pt modelId="{F1AFCB57-C105-4EEB-9F02-A0AFF10C5B08}" type="parTrans" cxnId="{012672B0-7A09-43A9-B876-22188A77A1B9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7D4DABD-9E0E-4F7B-84AB-4AE8A52A4BF6}" type="sibTrans" cxnId="{012672B0-7A09-43A9-B876-22188A77A1B9}">
      <dgm:prSet/>
      <dgm:spPr/>
      <dgm:t>
        <a:bodyPr/>
        <a:lstStyle/>
        <a:p>
          <a:endParaRPr lang="en-US"/>
        </a:p>
      </dgm:t>
    </dgm:pt>
    <dgm:pt modelId="{FC60EAF5-2534-4D51-940D-C4987CBF3EDE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600" dirty="0" smtClean="0"/>
            <a:t>Sleep Deficit</a:t>
          </a:r>
          <a:endParaRPr lang="en-US" sz="1600" dirty="0"/>
        </a:p>
      </dgm:t>
    </dgm:pt>
    <dgm:pt modelId="{C99FC87B-75A2-4D45-97D0-4E911F4C79CF}" type="parTrans" cxnId="{FF2DA77D-CDF0-4DCA-B3F3-D2F9908C8217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CAAC874-80A7-421D-80D6-A28AB5391D8A}" type="sibTrans" cxnId="{FF2DA77D-CDF0-4DCA-B3F3-D2F9908C8217}">
      <dgm:prSet/>
      <dgm:spPr/>
      <dgm:t>
        <a:bodyPr/>
        <a:lstStyle/>
        <a:p>
          <a:endParaRPr lang="en-US"/>
        </a:p>
      </dgm:t>
    </dgm:pt>
    <dgm:pt modelId="{C0E170C3-A673-4F7A-B8E5-547CC3F81BF7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600" dirty="0" smtClean="0"/>
            <a:t>Structure Environment</a:t>
          </a:r>
          <a:endParaRPr lang="en-US" sz="1600" dirty="0"/>
        </a:p>
      </dgm:t>
    </dgm:pt>
    <dgm:pt modelId="{EACCA185-0C9B-4007-8A5C-028768B30A52}" type="parTrans" cxnId="{3F8421D4-C2F6-4BD3-B7D5-2DD724B749FC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A7BE15C-B0FB-4241-B32F-0D9DB2BF8FDF}" type="sibTrans" cxnId="{3F8421D4-C2F6-4BD3-B7D5-2DD724B749FC}">
      <dgm:prSet/>
      <dgm:spPr/>
      <dgm:t>
        <a:bodyPr/>
        <a:lstStyle/>
        <a:p>
          <a:endParaRPr lang="en-US"/>
        </a:p>
      </dgm:t>
    </dgm:pt>
    <dgm:pt modelId="{35F0FEC6-354E-4103-B429-9E5712233053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Visual Schedule</a:t>
          </a:r>
          <a:endParaRPr lang="en-US" sz="1400" dirty="0"/>
        </a:p>
      </dgm:t>
    </dgm:pt>
    <dgm:pt modelId="{FDAA0F0D-0E8C-4168-8650-9034D5791CDD}" type="parTrans" cxnId="{F10269FE-F6B7-4BE1-9F3A-5ACC62BCD2E2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0DE598B-AFE2-47E9-AEC0-B30ED168A8FB}" type="sibTrans" cxnId="{F10269FE-F6B7-4BE1-9F3A-5ACC62BCD2E2}">
      <dgm:prSet/>
      <dgm:spPr/>
      <dgm:t>
        <a:bodyPr/>
        <a:lstStyle/>
        <a:p>
          <a:endParaRPr lang="en-US"/>
        </a:p>
      </dgm:t>
    </dgm:pt>
    <dgm:pt modelId="{260D2237-8C3E-4834-97C9-DE7BECE68AFB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Table Top Learning</a:t>
          </a:r>
          <a:endParaRPr lang="en-US" sz="1400" dirty="0"/>
        </a:p>
      </dgm:t>
    </dgm:pt>
    <dgm:pt modelId="{A9F5EA99-ABB6-44B7-BD69-E5B08286BE20}" type="parTrans" cxnId="{D1280C6D-9F20-45F4-BEFE-021D1CD002A4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C52D0AD-F1C2-475F-88F3-3425F2F4C922}" type="sibTrans" cxnId="{D1280C6D-9F20-45F4-BEFE-021D1CD002A4}">
      <dgm:prSet/>
      <dgm:spPr/>
      <dgm:t>
        <a:bodyPr/>
        <a:lstStyle/>
        <a:p>
          <a:endParaRPr lang="en-US"/>
        </a:p>
      </dgm:t>
    </dgm:pt>
    <dgm:pt modelId="{004B3626-50A2-4F8E-B453-CC0792E0B82B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Transfer to School/Parents</a:t>
          </a:r>
          <a:endParaRPr lang="en-US" sz="1400" dirty="0"/>
        </a:p>
      </dgm:t>
    </dgm:pt>
    <dgm:pt modelId="{DDDC7BC3-3A1C-40CF-B7BA-E49456EF303C}" type="parTrans" cxnId="{983B075F-AE95-4779-A9DF-B8541E1C950F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CCB991C-98C7-4282-A0C9-652219D6CEF7}" type="sibTrans" cxnId="{983B075F-AE95-4779-A9DF-B8541E1C950F}">
      <dgm:prSet/>
      <dgm:spPr/>
      <dgm:t>
        <a:bodyPr/>
        <a:lstStyle/>
        <a:p>
          <a:endParaRPr lang="en-US"/>
        </a:p>
      </dgm:t>
    </dgm:pt>
    <dgm:pt modelId="{3CDDA5A4-BCB1-4A99-ABE6-F93ED33EEEC1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b="1" dirty="0" smtClean="0"/>
            <a:t>Behavior Plan</a:t>
          </a:r>
        </a:p>
        <a:p>
          <a:r>
            <a:rPr lang="en-US" sz="200" b="1" dirty="0" smtClean="0"/>
            <a:t> 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>– Reinforce Non Tantrums</a:t>
          </a:r>
        </a:p>
        <a:p>
          <a:r>
            <a:rPr lang="en-US" sz="1400" dirty="0" smtClean="0"/>
            <a:t>- Deny Escape</a:t>
          </a:r>
        </a:p>
      </dgm:t>
    </dgm:pt>
    <dgm:pt modelId="{ACDCC995-B6FF-4A1D-A850-038FA64143FC}" type="parTrans" cxnId="{3E1770C6-7F4C-49CE-8C00-FAD5078DC5B0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AC46A24-2B5C-481A-AB58-E303A223B613}" type="sibTrans" cxnId="{3E1770C6-7F4C-49CE-8C00-FAD5078DC5B0}">
      <dgm:prSet/>
      <dgm:spPr/>
      <dgm:t>
        <a:bodyPr/>
        <a:lstStyle/>
        <a:p>
          <a:endParaRPr lang="en-US"/>
        </a:p>
      </dgm:t>
    </dgm:pt>
    <dgm:pt modelId="{813AA748-7597-45C2-B3B4-7CA82187B734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PECS trials in class (</a:t>
          </a:r>
          <a:r>
            <a:rPr lang="en-US" sz="1400" dirty="0" err="1" smtClean="0"/>
            <a:t>slp</a:t>
          </a:r>
          <a:r>
            <a:rPr lang="en-US" sz="1400" dirty="0" smtClean="0"/>
            <a:t>)</a:t>
          </a:r>
          <a:endParaRPr lang="en-US" sz="1400" dirty="0"/>
        </a:p>
      </dgm:t>
    </dgm:pt>
    <dgm:pt modelId="{1CAF2E94-12F1-4280-AA16-2B9236A61498}" type="parTrans" cxnId="{C87F42BC-51C4-417A-B11B-1A4A13584CB3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3B809C2B-E082-470F-848D-1D8DB64398D0}" type="sibTrans" cxnId="{C87F42BC-51C4-417A-B11B-1A4A13584CB3}">
      <dgm:prSet/>
      <dgm:spPr/>
      <dgm:t>
        <a:bodyPr/>
        <a:lstStyle/>
        <a:p>
          <a:endParaRPr lang="en-US"/>
        </a:p>
      </dgm:t>
    </dgm:pt>
    <dgm:pt modelId="{F0F12CF1-036C-46B1-8365-3D7DF85929F5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PECS use 24/7</a:t>
          </a:r>
          <a:endParaRPr lang="en-US" sz="1400" dirty="0"/>
        </a:p>
      </dgm:t>
    </dgm:pt>
    <dgm:pt modelId="{6E60B604-9B70-45AF-99DB-F3D08A491263}" type="parTrans" cxnId="{99B79C3E-7041-40A3-9618-CECF44CFA8C7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9CFC64D-662D-472E-A55F-FBD3C791376A}" type="sibTrans" cxnId="{99B79C3E-7041-40A3-9618-CECF44CFA8C7}">
      <dgm:prSet/>
      <dgm:spPr/>
      <dgm:t>
        <a:bodyPr/>
        <a:lstStyle/>
        <a:p>
          <a:endParaRPr lang="en-US"/>
        </a:p>
      </dgm:t>
    </dgm:pt>
    <dgm:pt modelId="{D5BF5DC2-406A-4B52-BE16-A0603C49E3A2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Train parents/in-home</a:t>
          </a:r>
          <a:endParaRPr lang="en-US" sz="1400" dirty="0"/>
        </a:p>
      </dgm:t>
    </dgm:pt>
    <dgm:pt modelId="{FEB0E7F9-BDE8-4118-8C0D-702696F6BB1E}" type="parTrans" cxnId="{6D7F93EA-DADB-4014-9879-B3361EFC8C0A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EF900728-B82B-4E9C-913F-C4DB1AE47096}" type="sibTrans" cxnId="{6D7F93EA-DADB-4014-9879-B3361EFC8C0A}">
      <dgm:prSet/>
      <dgm:spPr/>
      <dgm:t>
        <a:bodyPr/>
        <a:lstStyle/>
        <a:p>
          <a:endParaRPr lang="en-US"/>
        </a:p>
      </dgm:t>
    </dgm:pt>
    <dgm:pt modelId="{A06E9D57-B668-4714-B8D7-8FEAD5D2595D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Sleep hygiene training with parents</a:t>
          </a:r>
          <a:endParaRPr lang="en-US" sz="1400" dirty="0"/>
        </a:p>
      </dgm:t>
    </dgm:pt>
    <dgm:pt modelId="{D6B5DB69-6643-45ED-8873-CDC6E383218D}" type="parTrans" cxnId="{1E92B16A-5A92-4548-B1A8-CD8CA1F20606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B1D3AB8B-6CD9-43FF-988A-BB8A21DFE829}" type="sibTrans" cxnId="{1E92B16A-5A92-4548-B1A8-CD8CA1F20606}">
      <dgm:prSet/>
      <dgm:spPr/>
      <dgm:t>
        <a:bodyPr/>
        <a:lstStyle/>
        <a:p>
          <a:endParaRPr lang="en-US"/>
        </a:p>
      </dgm:t>
    </dgm:pt>
    <dgm:pt modelId="{5493D8D0-B8CC-4551-AC2A-3923ABC8672F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Parents shadow and run plan</a:t>
          </a:r>
          <a:endParaRPr lang="en-US" sz="1400" dirty="0"/>
        </a:p>
      </dgm:t>
    </dgm:pt>
    <dgm:pt modelId="{80983772-3474-4E4F-B202-511DA4983E1F}" type="parTrans" cxnId="{44075046-958E-429C-9F14-5FC5F0518199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0D890544-2A7A-4157-A6FE-4BFEF1806398}" type="sibTrans" cxnId="{44075046-958E-429C-9F14-5FC5F0518199}">
      <dgm:prSet/>
      <dgm:spPr/>
      <dgm:t>
        <a:bodyPr/>
        <a:lstStyle/>
        <a:p>
          <a:endParaRPr lang="en-US"/>
        </a:p>
      </dgm:t>
    </dgm:pt>
    <dgm:pt modelId="{43CC7B2D-85F7-47A3-892A-37D1E2D34C94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Sleep Hygiene</a:t>
          </a:r>
        </a:p>
        <a:p>
          <a:r>
            <a:rPr lang="en-US" sz="1400" dirty="0" smtClean="0"/>
            <a:t>Trazodone</a:t>
          </a:r>
          <a:endParaRPr lang="en-US" sz="1400" dirty="0"/>
        </a:p>
      </dgm:t>
    </dgm:pt>
    <dgm:pt modelId="{20DDFB97-5C6A-4461-BF95-9D9B93DDB0CD}" type="parTrans" cxnId="{96BB22A9-0AEF-470E-9187-EC00BA082A27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C032577B-13D3-452D-8F53-029D655F32B9}" type="sibTrans" cxnId="{96BB22A9-0AEF-470E-9187-EC00BA082A27}">
      <dgm:prSet/>
      <dgm:spPr/>
      <dgm:t>
        <a:bodyPr/>
        <a:lstStyle/>
        <a:p>
          <a:endParaRPr lang="en-US"/>
        </a:p>
      </dgm:t>
    </dgm:pt>
    <dgm:pt modelId="{32F09539-1F0C-4232-8FD3-25B975EB8CCE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Visual Transition Countdown</a:t>
          </a:r>
          <a:endParaRPr lang="en-US" sz="1400" dirty="0"/>
        </a:p>
      </dgm:t>
    </dgm:pt>
    <dgm:pt modelId="{18814BBA-1A9F-4DF6-B68B-E7C177D3338D}" type="parTrans" cxnId="{C5273B94-88B4-4EE7-AEA2-D8091CBBB2D8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8763C7DE-988C-45CC-B4E6-739D3D72636C}" type="sibTrans" cxnId="{C5273B94-88B4-4EE7-AEA2-D8091CBBB2D8}">
      <dgm:prSet/>
      <dgm:spPr/>
      <dgm:t>
        <a:bodyPr/>
        <a:lstStyle/>
        <a:p>
          <a:endParaRPr lang="en-US"/>
        </a:p>
      </dgm:t>
    </dgm:pt>
    <dgm:pt modelId="{09DA1AE5-BDEA-46FA-9C4A-42AD2EA43377}">
      <dgm:prSet phldrT="[Text]"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Motor Breaks</a:t>
          </a:r>
          <a:endParaRPr lang="en-US" sz="1400" dirty="0"/>
        </a:p>
      </dgm:t>
    </dgm:pt>
    <dgm:pt modelId="{DD3FD8E5-3278-4B02-A230-1395C0D18323}" type="parTrans" cxnId="{80C7178F-6730-43D6-A7E3-05FD9A85C2A9}">
      <dgm:prSet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00321E1-C073-4818-91D8-D926638F8E2B}" type="sibTrans" cxnId="{80C7178F-6730-43D6-A7E3-05FD9A85C2A9}">
      <dgm:prSet/>
      <dgm:spPr/>
      <dgm:t>
        <a:bodyPr/>
        <a:lstStyle/>
        <a:p>
          <a:endParaRPr lang="en-US"/>
        </a:p>
      </dgm:t>
    </dgm:pt>
    <dgm:pt modelId="{BA64C94B-FBC2-42AA-A8A9-C1950ED28888}">
      <dgm:prSet custT="1"/>
      <dgm:spPr>
        <a:solidFill>
          <a:schemeClr val="accent4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400" dirty="0" smtClean="0"/>
            <a:t>Weaned off </a:t>
          </a:r>
          <a:r>
            <a:rPr lang="en-US" sz="1400" dirty="0" err="1" smtClean="0"/>
            <a:t>Risperidone</a:t>
          </a:r>
          <a:endParaRPr lang="en-US" sz="1400" dirty="0"/>
        </a:p>
      </dgm:t>
    </dgm:pt>
    <dgm:pt modelId="{62179A0C-2CAB-4600-88ED-87C9D5B2F291}" type="parTrans" cxnId="{84F126A1-E2AE-491C-90EB-8F1313F51221}">
      <dgm:prSet/>
      <dgm:spPr>
        <a:solidFill>
          <a:schemeClr val="accent4"/>
        </a:solidFill>
        <a:ln>
          <a:solidFill>
            <a:srgbClr val="BCCEE6"/>
          </a:solidFill>
        </a:ln>
      </dgm:spPr>
      <dgm:t>
        <a:bodyPr/>
        <a:lstStyle/>
        <a:p>
          <a:endParaRPr lang="en-US"/>
        </a:p>
      </dgm:t>
    </dgm:pt>
    <dgm:pt modelId="{94C8AAA8-3456-4B2B-BA26-6A29CB9B9E03}" type="sibTrans" cxnId="{84F126A1-E2AE-491C-90EB-8F1313F51221}">
      <dgm:prSet/>
      <dgm:spPr/>
      <dgm:t>
        <a:bodyPr/>
        <a:lstStyle/>
        <a:p>
          <a:endParaRPr lang="en-US"/>
        </a:p>
      </dgm:t>
    </dgm:pt>
    <dgm:pt modelId="{2AE0F0E6-7143-45FF-9171-A581AE084FFB}" type="pres">
      <dgm:prSet presAssocID="{1D33761C-43E1-46B9-BCD1-D9E883AAC4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A43156-CD38-440E-9DC4-4B55D0FB05EC}" type="pres">
      <dgm:prSet presAssocID="{CE453C09-D2B2-4962-9BE5-C6058050B315}" presName="hierRoot1" presStyleCnt="0">
        <dgm:presLayoutVars>
          <dgm:hierBranch val="init"/>
        </dgm:presLayoutVars>
      </dgm:prSet>
      <dgm:spPr/>
    </dgm:pt>
    <dgm:pt modelId="{BF6346E0-7B53-41C8-85AB-3AE1FB7F1B4E}" type="pres">
      <dgm:prSet presAssocID="{CE453C09-D2B2-4962-9BE5-C6058050B315}" presName="rootComposite1" presStyleCnt="0"/>
      <dgm:spPr/>
    </dgm:pt>
    <dgm:pt modelId="{5797F1DE-E08C-48E3-82A8-2B5E4BE5B62D}" type="pres">
      <dgm:prSet presAssocID="{CE453C09-D2B2-4962-9BE5-C6058050B315}" presName="rootText1" presStyleLbl="node0" presStyleIdx="0" presStyleCnt="1" custScaleX="285412" custScaleY="70977" custLinFactNeighborX="6939" custLinFactNeighborY="-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C7FCA-BF28-41FE-8481-0B87837252DE}" type="pres">
      <dgm:prSet presAssocID="{CE453C09-D2B2-4962-9BE5-C6058050B3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B5FFA81-68E6-4E67-A6F1-3F991E4ABDD5}" type="pres">
      <dgm:prSet presAssocID="{CE453C09-D2B2-4962-9BE5-C6058050B315}" presName="hierChild2" presStyleCnt="0"/>
      <dgm:spPr/>
    </dgm:pt>
    <dgm:pt modelId="{93DC779B-A20F-476F-984B-0B024B743E13}" type="pres">
      <dgm:prSet presAssocID="{0F9F6BBA-C3A6-4040-8CA2-7E47DEF6523B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F04D9C9-B240-4EF2-A9C4-45BFD6C29871}" type="pres">
      <dgm:prSet presAssocID="{FD2AA301-F5CE-42CE-B8F4-9612AE81EC8E}" presName="hierRoot2" presStyleCnt="0">
        <dgm:presLayoutVars>
          <dgm:hierBranch val="init"/>
        </dgm:presLayoutVars>
      </dgm:prSet>
      <dgm:spPr/>
    </dgm:pt>
    <dgm:pt modelId="{051EB2C5-0E68-4144-8E2D-8CAB45B1A029}" type="pres">
      <dgm:prSet presAssocID="{FD2AA301-F5CE-42CE-B8F4-9612AE81EC8E}" presName="rootComposite" presStyleCnt="0"/>
      <dgm:spPr/>
    </dgm:pt>
    <dgm:pt modelId="{92855A30-2600-4296-9B54-FA4DCCF58A9A}" type="pres">
      <dgm:prSet presAssocID="{FD2AA301-F5CE-42CE-B8F4-9612AE81EC8E}" presName="rootText" presStyleLbl="node2" presStyleIdx="0" presStyleCnt="4" custScaleX="126836" custLinFactNeighborX="-38365" custLinFactNeighborY="13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B8B15-B1D9-489F-8D9C-D43E5FC961B9}" type="pres">
      <dgm:prSet presAssocID="{FD2AA301-F5CE-42CE-B8F4-9612AE81EC8E}" presName="rootConnector" presStyleLbl="node2" presStyleIdx="0" presStyleCnt="4"/>
      <dgm:spPr/>
      <dgm:t>
        <a:bodyPr/>
        <a:lstStyle/>
        <a:p>
          <a:endParaRPr lang="en-US"/>
        </a:p>
      </dgm:t>
    </dgm:pt>
    <dgm:pt modelId="{0C72B305-1DBD-484C-8152-A224390C7DD8}" type="pres">
      <dgm:prSet presAssocID="{FD2AA301-F5CE-42CE-B8F4-9612AE81EC8E}" presName="hierChild4" presStyleCnt="0"/>
      <dgm:spPr/>
    </dgm:pt>
    <dgm:pt modelId="{BF86F45B-6646-407D-AE6F-1CF82BF5EEE8}" type="pres">
      <dgm:prSet presAssocID="{1CAF2E94-12F1-4280-AA16-2B9236A61498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8CB49A57-B4EA-4EED-95A6-EBC80387E814}" type="pres">
      <dgm:prSet presAssocID="{813AA748-7597-45C2-B3B4-7CA82187B734}" presName="hierRoot2" presStyleCnt="0">
        <dgm:presLayoutVars>
          <dgm:hierBranch val="init"/>
        </dgm:presLayoutVars>
      </dgm:prSet>
      <dgm:spPr/>
    </dgm:pt>
    <dgm:pt modelId="{75ADD59B-EE60-4D5F-BB36-DBDAA67F90A9}" type="pres">
      <dgm:prSet presAssocID="{813AA748-7597-45C2-B3B4-7CA82187B734}" presName="rootComposite" presStyleCnt="0"/>
      <dgm:spPr/>
    </dgm:pt>
    <dgm:pt modelId="{D41473A0-0BE1-4081-8804-76A72FAF7DA3}" type="pres">
      <dgm:prSet presAssocID="{813AA748-7597-45C2-B3B4-7CA82187B734}" presName="rootText" presStyleLbl="node3" presStyleIdx="0" presStyleCnt="13" custLinFactNeighborX="-4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DDDDD-E7D9-4089-AF11-E94856829011}" type="pres">
      <dgm:prSet presAssocID="{813AA748-7597-45C2-B3B4-7CA82187B734}" presName="rootConnector" presStyleLbl="node3" presStyleIdx="0" presStyleCnt="13"/>
      <dgm:spPr/>
      <dgm:t>
        <a:bodyPr/>
        <a:lstStyle/>
        <a:p>
          <a:endParaRPr lang="en-US"/>
        </a:p>
      </dgm:t>
    </dgm:pt>
    <dgm:pt modelId="{54ACF5EF-006F-415E-906B-41FD9BFDF110}" type="pres">
      <dgm:prSet presAssocID="{813AA748-7597-45C2-B3B4-7CA82187B734}" presName="hierChild4" presStyleCnt="0"/>
      <dgm:spPr/>
    </dgm:pt>
    <dgm:pt modelId="{3CBDABD2-BF2F-4B17-9396-88BF6C234543}" type="pres">
      <dgm:prSet presAssocID="{813AA748-7597-45C2-B3B4-7CA82187B734}" presName="hierChild5" presStyleCnt="0"/>
      <dgm:spPr/>
    </dgm:pt>
    <dgm:pt modelId="{6E4A2429-8C71-45F2-AEAB-0D4178D9E4C9}" type="pres">
      <dgm:prSet presAssocID="{6E60B604-9B70-45AF-99DB-F3D08A491263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0BA3329C-DB2A-4CF1-ADA9-BDDCF3DABD92}" type="pres">
      <dgm:prSet presAssocID="{F0F12CF1-036C-46B1-8365-3D7DF85929F5}" presName="hierRoot2" presStyleCnt="0">
        <dgm:presLayoutVars>
          <dgm:hierBranch val="init"/>
        </dgm:presLayoutVars>
      </dgm:prSet>
      <dgm:spPr/>
    </dgm:pt>
    <dgm:pt modelId="{4FE05912-B34D-44B0-A327-766DF9F6A572}" type="pres">
      <dgm:prSet presAssocID="{F0F12CF1-036C-46B1-8365-3D7DF85929F5}" presName="rootComposite" presStyleCnt="0"/>
      <dgm:spPr/>
    </dgm:pt>
    <dgm:pt modelId="{691FA420-AC72-4032-A242-54FEA07BD775}" type="pres">
      <dgm:prSet presAssocID="{F0F12CF1-036C-46B1-8365-3D7DF85929F5}" presName="rootText" presStyleLbl="node3" presStyleIdx="1" presStyleCnt="13" custLinFactNeighborX="-4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CC6992-E8FF-4B69-A6C9-4317D67BFD13}" type="pres">
      <dgm:prSet presAssocID="{F0F12CF1-036C-46B1-8365-3D7DF85929F5}" presName="rootConnector" presStyleLbl="node3" presStyleIdx="1" presStyleCnt="13"/>
      <dgm:spPr/>
      <dgm:t>
        <a:bodyPr/>
        <a:lstStyle/>
        <a:p>
          <a:endParaRPr lang="en-US"/>
        </a:p>
      </dgm:t>
    </dgm:pt>
    <dgm:pt modelId="{12A0DD1B-B490-4A4A-ABB4-0F38D0703DE4}" type="pres">
      <dgm:prSet presAssocID="{F0F12CF1-036C-46B1-8365-3D7DF85929F5}" presName="hierChild4" presStyleCnt="0"/>
      <dgm:spPr/>
    </dgm:pt>
    <dgm:pt modelId="{7E7FFB46-B54E-4CB1-973E-5839DD0EEC3A}" type="pres">
      <dgm:prSet presAssocID="{F0F12CF1-036C-46B1-8365-3D7DF85929F5}" presName="hierChild5" presStyleCnt="0"/>
      <dgm:spPr/>
    </dgm:pt>
    <dgm:pt modelId="{5840CA7D-B528-4172-AF28-F2ABD21791D0}" type="pres">
      <dgm:prSet presAssocID="{FEB0E7F9-BDE8-4118-8C0D-702696F6BB1E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0E964DAF-D055-424B-94F4-957D7B2BB297}" type="pres">
      <dgm:prSet presAssocID="{D5BF5DC2-406A-4B52-BE16-A0603C49E3A2}" presName="hierRoot2" presStyleCnt="0">
        <dgm:presLayoutVars>
          <dgm:hierBranch val="init"/>
        </dgm:presLayoutVars>
      </dgm:prSet>
      <dgm:spPr/>
    </dgm:pt>
    <dgm:pt modelId="{9D2EF2FB-ABEC-43BF-AD65-5EE5588330FD}" type="pres">
      <dgm:prSet presAssocID="{D5BF5DC2-406A-4B52-BE16-A0603C49E3A2}" presName="rootComposite" presStyleCnt="0"/>
      <dgm:spPr/>
    </dgm:pt>
    <dgm:pt modelId="{B497FF15-C133-4C01-9120-D85304CD44B4}" type="pres">
      <dgm:prSet presAssocID="{D5BF5DC2-406A-4B52-BE16-A0603C49E3A2}" presName="rootText" presStyleLbl="node3" presStyleIdx="2" presStyleCnt="13" custLinFactNeighborX="-4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EB2CB-E4A8-4918-AFB8-F559EB69EA12}" type="pres">
      <dgm:prSet presAssocID="{D5BF5DC2-406A-4B52-BE16-A0603C49E3A2}" presName="rootConnector" presStyleLbl="node3" presStyleIdx="2" presStyleCnt="13"/>
      <dgm:spPr/>
      <dgm:t>
        <a:bodyPr/>
        <a:lstStyle/>
        <a:p>
          <a:endParaRPr lang="en-US"/>
        </a:p>
      </dgm:t>
    </dgm:pt>
    <dgm:pt modelId="{B5E80453-BE9E-4375-96EC-BAEAA2F7DA5C}" type="pres">
      <dgm:prSet presAssocID="{D5BF5DC2-406A-4B52-BE16-A0603C49E3A2}" presName="hierChild4" presStyleCnt="0"/>
      <dgm:spPr/>
    </dgm:pt>
    <dgm:pt modelId="{268C5195-1BF2-4C9D-ACC1-27481592E74D}" type="pres">
      <dgm:prSet presAssocID="{D5BF5DC2-406A-4B52-BE16-A0603C49E3A2}" presName="hierChild5" presStyleCnt="0"/>
      <dgm:spPr/>
    </dgm:pt>
    <dgm:pt modelId="{1023B629-BD8A-4E7E-AB27-588EDF800B6C}" type="pres">
      <dgm:prSet presAssocID="{FD2AA301-F5CE-42CE-B8F4-9612AE81EC8E}" presName="hierChild5" presStyleCnt="0"/>
      <dgm:spPr/>
    </dgm:pt>
    <dgm:pt modelId="{D618635D-14C1-4F8B-8F27-6944FA9A0731}" type="pres">
      <dgm:prSet presAssocID="{F1AFCB57-C105-4EEB-9F02-A0AFF10C5B08}" presName="Name37" presStyleLbl="parChTrans1D2" presStyleIdx="1" presStyleCnt="4"/>
      <dgm:spPr/>
      <dgm:t>
        <a:bodyPr/>
        <a:lstStyle/>
        <a:p>
          <a:endParaRPr lang="en-US"/>
        </a:p>
      </dgm:t>
    </dgm:pt>
    <dgm:pt modelId="{2298B8B1-133D-466A-87B1-4C8AE36F0E4D}" type="pres">
      <dgm:prSet presAssocID="{CB1C3929-52C8-4DA5-83D6-05694C8843A7}" presName="hierRoot2" presStyleCnt="0">
        <dgm:presLayoutVars>
          <dgm:hierBranch val="init"/>
        </dgm:presLayoutVars>
      </dgm:prSet>
      <dgm:spPr/>
    </dgm:pt>
    <dgm:pt modelId="{F5A1352B-76C8-461A-908E-C9A178D9F642}" type="pres">
      <dgm:prSet presAssocID="{CB1C3929-52C8-4DA5-83D6-05694C8843A7}" presName="rootComposite" presStyleCnt="0"/>
      <dgm:spPr/>
    </dgm:pt>
    <dgm:pt modelId="{DADF508F-64AD-4C0B-9E6F-C5D5A70D094F}" type="pres">
      <dgm:prSet presAssocID="{CB1C3929-52C8-4DA5-83D6-05694C8843A7}" presName="rootText" presStyleLbl="node2" presStyleIdx="1" presStyleCnt="4" custLinFactNeighborX="-36339" custLinFactNeighborY="13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13759C-8DC1-4377-942F-A78468BB5C88}" type="pres">
      <dgm:prSet presAssocID="{CB1C3929-52C8-4DA5-83D6-05694C8843A7}" presName="rootConnector" presStyleLbl="node2" presStyleIdx="1" presStyleCnt="4"/>
      <dgm:spPr/>
      <dgm:t>
        <a:bodyPr/>
        <a:lstStyle/>
        <a:p>
          <a:endParaRPr lang="en-US"/>
        </a:p>
      </dgm:t>
    </dgm:pt>
    <dgm:pt modelId="{E06A8368-3139-45D2-A3AE-B8F6A7D8CDFF}" type="pres">
      <dgm:prSet presAssocID="{CB1C3929-52C8-4DA5-83D6-05694C8843A7}" presName="hierChild4" presStyleCnt="0"/>
      <dgm:spPr/>
    </dgm:pt>
    <dgm:pt modelId="{745CFC96-9B40-41D1-B812-13C321605176}" type="pres">
      <dgm:prSet presAssocID="{ACDCC995-B6FF-4A1D-A850-038FA64143FC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447D0456-4D24-4105-B12A-57D571CEA26A}" type="pres">
      <dgm:prSet presAssocID="{3CDDA5A4-BCB1-4A99-ABE6-F93ED33EEEC1}" presName="hierRoot2" presStyleCnt="0">
        <dgm:presLayoutVars>
          <dgm:hierBranch val="init"/>
        </dgm:presLayoutVars>
      </dgm:prSet>
      <dgm:spPr/>
    </dgm:pt>
    <dgm:pt modelId="{1C39804E-C878-4866-BFD8-4C399BC664D3}" type="pres">
      <dgm:prSet presAssocID="{3CDDA5A4-BCB1-4A99-ABE6-F93ED33EEEC1}" presName="rootComposite" presStyleCnt="0"/>
      <dgm:spPr/>
    </dgm:pt>
    <dgm:pt modelId="{EC535DF8-1B54-48CE-A03F-D603079E5E78}" type="pres">
      <dgm:prSet presAssocID="{3CDDA5A4-BCB1-4A99-ABE6-F93ED33EEEC1}" presName="rootText" presStyleLbl="node3" presStyleIdx="3" presStyleCnt="13" custScaleX="108554" custScaleY="185764" custLinFactY="22287" custLinFactNeighborX="-4055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2E8B9-3AC9-4224-BF1D-8F73C7DA4ED8}" type="pres">
      <dgm:prSet presAssocID="{3CDDA5A4-BCB1-4A99-ABE6-F93ED33EEEC1}" presName="rootConnector" presStyleLbl="node3" presStyleIdx="3" presStyleCnt="13"/>
      <dgm:spPr/>
      <dgm:t>
        <a:bodyPr/>
        <a:lstStyle/>
        <a:p>
          <a:endParaRPr lang="en-US"/>
        </a:p>
      </dgm:t>
    </dgm:pt>
    <dgm:pt modelId="{396A5A1C-6E5B-40AA-A664-01C988719EA2}" type="pres">
      <dgm:prSet presAssocID="{3CDDA5A4-BCB1-4A99-ABE6-F93ED33EEEC1}" presName="hierChild4" presStyleCnt="0"/>
      <dgm:spPr/>
    </dgm:pt>
    <dgm:pt modelId="{AAC071EE-2E21-4724-8F08-EAD17DD3D23A}" type="pres">
      <dgm:prSet presAssocID="{3CDDA5A4-BCB1-4A99-ABE6-F93ED33EEEC1}" presName="hierChild5" presStyleCnt="0"/>
      <dgm:spPr/>
    </dgm:pt>
    <dgm:pt modelId="{B342E19E-3D7E-4083-983C-A4E6BE56F3D1}" type="pres">
      <dgm:prSet presAssocID="{80983772-3474-4E4F-B202-511DA4983E1F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E0726447-652A-46B9-8635-0EAFF392A608}" type="pres">
      <dgm:prSet presAssocID="{5493D8D0-B8CC-4551-AC2A-3923ABC8672F}" presName="hierRoot2" presStyleCnt="0">
        <dgm:presLayoutVars>
          <dgm:hierBranch val="init"/>
        </dgm:presLayoutVars>
      </dgm:prSet>
      <dgm:spPr/>
    </dgm:pt>
    <dgm:pt modelId="{88200162-9A13-4DA7-977C-54FBCCECE2CC}" type="pres">
      <dgm:prSet presAssocID="{5493D8D0-B8CC-4551-AC2A-3923ABC8672F}" presName="rootComposite" presStyleCnt="0"/>
      <dgm:spPr/>
    </dgm:pt>
    <dgm:pt modelId="{86B708A7-2528-4DBB-BB62-5E2E340614AD}" type="pres">
      <dgm:prSet presAssocID="{5493D8D0-B8CC-4551-AC2A-3923ABC8672F}" presName="rootText" presStyleLbl="node3" presStyleIdx="4" presStyleCnt="13" custScaleX="104488" custLinFactY="8508" custLinFactNeighborX="-4055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C87E9-9BB0-4C0E-9127-95E585176E3E}" type="pres">
      <dgm:prSet presAssocID="{5493D8D0-B8CC-4551-AC2A-3923ABC8672F}" presName="rootConnector" presStyleLbl="node3" presStyleIdx="4" presStyleCnt="13"/>
      <dgm:spPr/>
      <dgm:t>
        <a:bodyPr/>
        <a:lstStyle/>
        <a:p>
          <a:endParaRPr lang="en-US"/>
        </a:p>
      </dgm:t>
    </dgm:pt>
    <dgm:pt modelId="{C3A73433-197A-4356-85C9-A0F9B78A5762}" type="pres">
      <dgm:prSet presAssocID="{5493D8D0-B8CC-4551-AC2A-3923ABC8672F}" presName="hierChild4" presStyleCnt="0"/>
      <dgm:spPr/>
    </dgm:pt>
    <dgm:pt modelId="{30F74DF9-46BB-4B74-921C-5A0CFF5AEF07}" type="pres">
      <dgm:prSet presAssocID="{5493D8D0-B8CC-4551-AC2A-3923ABC8672F}" presName="hierChild5" presStyleCnt="0"/>
      <dgm:spPr/>
    </dgm:pt>
    <dgm:pt modelId="{72EB19C6-8CFC-48CF-8184-28685F3333A9}" type="pres">
      <dgm:prSet presAssocID="{CB1C3929-52C8-4DA5-83D6-05694C8843A7}" presName="hierChild5" presStyleCnt="0"/>
      <dgm:spPr/>
    </dgm:pt>
    <dgm:pt modelId="{505C4C91-761E-439F-8972-698896125B63}" type="pres">
      <dgm:prSet presAssocID="{C99FC87B-75A2-4D45-97D0-4E911F4C79CF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3A4F5AB-1B7E-464D-813E-3748C66EC8DA}" type="pres">
      <dgm:prSet presAssocID="{FC60EAF5-2534-4D51-940D-C4987CBF3EDE}" presName="hierRoot2" presStyleCnt="0">
        <dgm:presLayoutVars>
          <dgm:hierBranch val="init"/>
        </dgm:presLayoutVars>
      </dgm:prSet>
      <dgm:spPr/>
    </dgm:pt>
    <dgm:pt modelId="{224BD86E-E171-4B02-95B2-1BF88B7C691C}" type="pres">
      <dgm:prSet presAssocID="{FC60EAF5-2534-4D51-940D-C4987CBF3EDE}" presName="rootComposite" presStyleCnt="0"/>
      <dgm:spPr/>
    </dgm:pt>
    <dgm:pt modelId="{FC819129-6363-47C0-A806-BECB4A44E89A}" type="pres">
      <dgm:prSet presAssocID="{FC60EAF5-2534-4D51-940D-C4987CBF3EDE}" presName="rootText" presStyleLbl="node2" presStyleIdx="2" presStyleCnt="4" custScaleY="100001" custLinFactNeighborX="-24584" custLinFactNeighborY="13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E18CE-83DA-4244-8A00-2CB0D900CCCC}" type="pres">
      <dgm:prSet presAssocID="{FC60EAF5-2534-4D51-940D-C4987CBF3EDE}" presName="rootConnector" presStyleLbl="node2" presStyleIdx="2" presStyleCnt="4"/>
      <dgm:spPr/>
      <dgm:t>
        <a:bodyPr/>
        <a:lstStyle/>
        <a:p>
          <a:endParaRPr lang="en-US"/>
        </a:p>
      </dgm:t>
    </dgm:pt>
    <dgm:pt modelId="{8E3BFB61-5D6D-4F06-A3E5-0EE0732DEB6B}" type="pres">
      <dgm:prSet presAssocID="{FC60EAF5-2534-4D51-940D-C4987CBF3EDE}" presName="hierChild4" presStyleCnt="0"/>
      <dgm:spPr/>
    </dgm:pt>
    <dgm:pt modelId="{A625977E-6A08-471E-89A5-C3934865FE64}" type="pres">
      <dgm:prSet presAssocID="{62179A0C-2CAB-4600-88ED-87C9D5B2F291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360E8A0D-C434-4141-8F97-DB93EE968494}" type="pres">
      <dgm:prSet presAssocID="{BA64C94B-FBC2-42AA-A8A9-C1950ED28888}" presName="hierRoot2" presStyleCnt="0">
        <dgm:presLayoutVars>
          <dgm:hierBranch val="init"/>
        </dgm:presLayoutVars>
      </dgm:prSet>
      <dgm:spPr/>
    </dgm:pt>
    <dgm:pt modelId="{DD628CB5-ED7D-4031-8768-3E7583ECE776}" type="pres">
      <dgm:prSet presAssocID="{BA64C94B-FBC2-42AA-A8A9-C1950ED28888}" presName="rootComposite" presStyleCnt="0"/>
      <dgm:spPr/>
    </dgm:pt>
    <dgm:pt modelId="{B3605F64-197E-432E-867E-75DADA4A775A}" type="pres">
      <dgm:prSet presAssocID="{BA64C94B-FBC2-42AA-A8A9-C1950ED28888}" presName="rootText" presStyleLbl="node3" presStyleIdx="5" presStyleCnt="13" custLinFactX="-82696" custLinFactNeighborX="-100000" custLinFactNeighborY="-3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93432-1359-46A6-95DA-63162459B3D0}" type="pres">
      <dgm:prSet presAssocID="{BA64C94B-FBC2-42AA-A8A9-C1950ED28888}" presName="rootConnector" presStyleLbl="node3" presStyleIdx="5" presStyleCnt="13"/>
      <dgm:spPr/>
      <dgm:t>
        <a:bodyPr/>
        <a:lstStyle/>
        <a:p>
          <a:endParaRPr lang="en-US"/>
        </a:p>
      </dgm:t>
    </dgm:pt>
    <dgm:pt modelId="{63A62B76-9A23-4821-BDE4-D060C62E78F4}" type="pres">
      <dgm:prSet presAssocID="{BA64C94B-FBC2-42AA-A8A9-C1950ED28888}" presName="hierChild4" presStyleCnt="0"/>
      <dgm:spPr/>
    </dgm:pt>
    <dgm:pt modelId="{7363A683-7E41-4A9E-9B6E-7F0A33C3E485}" type="pres">
      <dgm:prSet presAssocID="{BA64C94B-FBC2-42AA-A8A9-C1950ED28888}" presName="hierChild5" presStyleCnt="0"/>
      <dgm:spPr/>
    </dgm:pt>
    <dgm:pt modelId="{5ED04C6D-BD92-4295-A97A-C434757230A3}" type="pres">
      <dgm:prSet presAssocID="{20DDFB97-5C6A-4461-BF95-9D9B93DDB0CD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C09BFC1E-10AA-4223-AFA7-FCD4199D1B34}" type="pres">
      <dgm:prSet presAssocID="{43CC7B2D-85F7-47A3-892A-37D1E2D34C94}" presName="hierRoot2" presStyleCnt="0">
        <dgm:presLayoutVars>
          <dgm:hierBranch val="init"/>
        </dgm:presLayoutVars>
      </dgm:prSet>
      <dgm:spPr/>
    </dgm:pt>
    <dgm:pt modelId="{B2D03FB8-12D5-4FB8-9B77-B8D69E8AE6E1}" type="pres">
      <dgm:prSet presAssocID="{43CC7B2D-85F7-47A3-892A-37D1E2D34C94}" presName="rootComposite" presStyleCnt="0"/>
      <dgm:spPr/>
    </dgm:pt>
    <dgm:pt modelId="{4C396986-CED2-4EC1-8697-4F82F5E3CC04}" type="pres">
      <dgm:prSet presAssocID="{43CC7B2D-85F7-47A3-892A-37D1E2D34C94}" presName="rootText" presStyleLbl="node3" presStyleIdx="6" presStyleCnt="13" custLinFactY="-45587" custLinFactNeighborX="-2535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EC132-64D4-4147-86B6-56AC8AFE5E3B}" type="pres">
      <dgm:prSet presAssocID="{43CC7B2D-85F7-47A3-892A-37D1E2D34C94}" presName="rootConnector" presStyleLbl="node3" presStyleIdx="6" presStyleCnt="13"/>
      <dgm:spPr/>
      <dgm:t>
        <a:bodyPr/>
        <a:lstStyle/>
        <a:p>
          <a:endParaRPr lang="en-US"/>
        </a:p>
      </dgm:t>
    </dgm:pt>
    <dgm:pt modelId="{A37CB5FC-780A-4B36-A05B-4231BCC231CD}" type="pres">
      <dgm:prSet presAssocID="{43CC7B2D-85F7-47A3-892A-37D1E2D34C94}" presName="hierChild4" presStyleCnt="0"/>
      <dgm:spPr/>
    </dgm:pt>
    <dgm:pt modelId="{78BDD13A-2DAB-4A0B-873B-6B0132FE549F}" type="pres">
      <dgm:prSet presAssocID="{43CC7B2D-85F7-47A3-892A-37D1E2D34C94}" presName="hierChild5" presStyleCnt="0"/>
      <dgm:spPr/>
    </dgm:pt>
    <dgm:pt modelId="{4EE33693-3C84-4861-B6E9-86A4FB7FC0C6}" type="pres">
      <dgm:prSet presAssocID="{D6B5DB69-6643-45ED-8873-CDC6E383218D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D586A494-3B27-413D-8361-2C0B39873784}" type="pres">
      <dgm:prSet presAssocID="{A06E9D57-B668-4714-B8D7-8FEAD5D2595D}" presName="hierRoot2" presStyleCnt="0">
        <dgm:presLayoutVars>
          <dgm:hierBranch val="init"/>
        </dgm:presLayoutVars>
      </dgm:prSet>
      <dgm:spPr/>
    </dgm:pt>
    <dgm:pt modelId="{DA3960D0-7745-4E78-9512-88717F10B4D8}" type="pres">
      <dgm:prSet presAssocID="{A06E9D57-B668-4714-B8D7-8FEAD5D2595D}" presName="rootComposite" presStyleCnt="0"/>
      <dgm:spPr/>
    </dgm:pt>
    <dgm:pt modelId="{ABC2B189-0A38-4D7B-BB74-8C29D9CB96C3}" type="pres">
      <dgm:prSet presAssocID="{A06E9D57-B668-4714-B8D7-8FEAD5D2595D}" presName="rootText" presStyleLbl="node3" presStyleIdx="7" presStyleCnt="13" custLinFactY="-61714" custLinFactNeighborX="-2535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4302D-11E0-4C04-A1A4-6FB7A5C88948}" type="pres">
      <dgm:prSet presAssocID="{A06E9D57-B668-4714-B8D7-8FEAD5D2595D}" presName="rootConnector" presStyleLbl="node3" presStyleIdx="7" presStyleCnt="13"/>
      <dgm:spPr/>
      <dgm:t>
        <a:bodyPr/>
        <a:lstStyle/>
        <a:p>
          <a:endParaRPr lang="en-US"/>
        </a:p>
      </dgm:t>
    </dgm:pt>
    <dgm:pt modelId="{56ED81A4-0AB3-4E71-A57F-E640B81A3F71}" type="pres">
      <dgm:prSet presAssocID="{A06E9D57-B668-4714-B8D7-8FEAD5D2595D}" presName="hierChild4" presStyleCnt="0"/>
      <dgm:spPr/>
    </dgm:pt>
    <dgm:pt modelId="{4DAF0F9E-CB97-444A-AC77-356437CE0F83}" type="pres">
      <dgm:prSet presAssocID="{A06E9D57-B668-4714-B8D7-8FEAD5D2595D}" presName="hierChild5" presStyleCnt="0"/>
      <dgm:spPr/>
    </dgm:pt>
    <dgm:pt modelId="{734D9F30-08F1-4604-A45C-39796CC723FF}" type="pres">
      <dgm:prSet presAssocID="{FC60EAF5-2534-4D51-940D-C4987CBF3EDE}" presName="hierChild5" presStyleCnt="0"/>
      <dgm:spPr/>
    </dgm:pt>
    <dgm:pt modelId="{311288F4-367D-47C8-AB16-AC6C0F260D0A}" type="pres">
      <dgm:prSet presAssocID="{EACCA185-0C9B-4007-8A5C-028768B30A5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65EB39A-4F2A-48CD-AD81-0CA8866FE3EC}" type="pres">
      <dgm:prSet presAssocID="{C0E170C3-A673-4F7A-B8E5-547CC3F81BF7}" presName="hierRoot2" presStyleCnt="0">
        <dgm:presLayoutVars>
          <dgm:hierBranch val="init"/>
        </dgm:presLayoutVars>
      </dgm:prSet>
      <dgm:spPr/>
    </dgm:pt>
    <dgm:pt modelId="{E170BB05-EA8A-4395-B2CF-11EE9B3901E5}" type="pres">
      <dgm:prSet presAssocID="{C0E170C3-A673-4F7A-B8E5-547CC3F81BF7}" presName="rootComposite" presStyleCnt="0"/>
      <dgm:spPr/>
    </dgm:pt>
    <dgm:pt modelId="{2DEC65B6-B871-4BC6-82FE-60F0949BD258}" type="pres">
      <dgm:prSet presAssocID="{C0E170C3-A673-4F7A-B8E5-547CC3F81BF7}" presName="rootText" presStyleLbl="node2" presStyleIdx="3" presStyleCnt="4" custLinFactNeighborX="7217" custLinFactNeighborY="13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EB85C2-5E0E-4F88-BD9F-1FE7449F5DB4}" type="pres">
      <dgm:prSet presAssocID="{C0E170C3-A673-4F7A-B8E5-547CC3F81BF7}" presName="rootConnector" presStyleLbl="node2" presStyleIdx="3" presStyleCnt="4"/>
      <dgm:spPr/>
      <dgm:t>
        <a:bodyPr/>
        <a:lstStyle/>
        <a:p>
          <a:endParaRPr lang="en-US"/>
        </a:p>
      </dgm:t>
    </dgm:pt>
    <dgm:pt modelId="{9E311B2F-91A8-4D3D-B476-3EB0BFAC0D9B}" type="pres">
      <dgm:prSet presAssocID="{C0E170C3-A673-4F7A-B8E5-547CC3F81BF7}" presName="hierChild4" presStyleCnt="0"/>
      <dgm:spPr/>
    </dgm:pt>
    <dgm:pt modelId="{98E818F2-46C3-4040-83C6-BE74802FA14D}" type="pres">
      <dgm:prSet presAssocID="{FDAA0F0D-0E8C-4168-8650-9034D5791CDD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AC614208-FF0B-4F29-8739-AF7E3C335DF8}" type="pres">
      <dgm:prSet presAssocID="{35F0FEC6-354E-4103-B429-9E5712233053}" presName="hierRoot2" presStyleCnt="0">
        <dgm:presLayoutVars>
          <dgm:hierBranch val="init"/>
        </dgm:presLayoutVars>
      </dgm:prSet>
      <dgm:spPr/>
    </dgm:pt>
    <dgm:pt modelId="{6BB66B7B-E820-4438-8808-3996EA1C78DF}" type="pres">
      <dgm:prSet presAssocID="{35F0FEC6-354E-4103-B429-9E5712233053}" presName="rootComposite" presStyleCnt="0"/>
      <dgm:spPr/>
    </dgm:pt>
    <dgm:pt modelId="{E8D7B643-6F75-40BF-A3A5-292198FEDC6C}" type="pres">
      <dgm:prSet presAssocID="{35F0FEC6-354E-4103-B429-9E5712233053}" presName="rootText" presStyleLbl="node3" presStyleIdx="8" presStyleCnt="13" custScaleY="99588" custLinFactNeighborX="5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9D7C4A-0BAF-4F63-B142-292A9707ABBB}" type="pres">
      <dgm:prSet presAssocID="{35F0FEC6-354E-4103-B429-9E5712233053}" presName="rootConnector" presStyleLbl="node3" presStyleIdx="8" presStyleCnt="13"/>
      <dgm:spPr/>
      <dgm:t>
        <a:bodyPr/>
        <a:lstStyle/>
        <a:p>
          <a:endParaRPr lang="en-US"/>
        </a:p>
      </dgm:t>
    </dgm:pt>
    <dgm:pt modelId="{CC942440-9ED7-488D-99DF-F6BF45CC2435}" type="pres">
      <dgm:prSet presAssocID="{35F0FEC6-354E-4103-B429-9E5712233053}" presName="hierChild4" presStyleCnt="0"/>
      <dgm:spPr/>
    </dgm:pt>
    <dgm:pt modelId="{F5C9FBE7-5252-419D-BB2B-62A204B65BDA}" type="pres">
      <dgm:prSet presAssocID="{35F0FEC6-354E-4103-B429-9E5712233053}" presName="hierChild5" presStyleCnt="0"/>
      <dgm:spPr/>
    </dgm:pt>
    <dgm:pt modelId="{AE57D2BD-1B6A-4608-9E68-CF81B1E0F2E8}" type="pres">
      <dgm:prSet presAssocID="{18814BBA-1A9F-4DF6-B68B-E7C177D3338D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9829685E-F261-4180-9021-198CA9C802A9}" type="pres">
      <dgm:prSet presAssocID="{32F09539-1F0C-4232-8FD3-25B975EB8CCE}" presName="hierRoot2" presStyleCnt="0">
        <dgm:presLayoutVars>
          <dgm:hierBranch val="init"/>
        </dgm:presLayoutVars>
      </dgm:prSet>
      <dgm:spPr/>
    </dgm:pt>
    <dgm:pt modelId="{902861DF-4B3F-4104-963A-BB5F619B9301}" type="pres">
      <dgm:prSet presAssocID="{32F09539-1F0C-4232-8FD3-25B975EB8CCE}" presName="rootComposite" presStyleCnt="0"/>
      <dgm:spPr/>
    </dgm:pt>
    <dgm:pt modelId="{884B1D12-3E79-4944-BD46-8E769E76188C}" type="pres">
      <dgm:prSet presAssocID="{32F09539-1F0C-4232-8FD3-25B975EB8CCE}" presName="rootText" presStyleLbl="node3" presStyleIdx="9" presStyleCnt="13" custLinFactNeighborX="5638" custLinFactNeighborY="-193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87BFE-2F42-48D1-9994-747F3CFD7F69}" type="pres">
      <dgm:prSet presAssocID="{32F09539-1F0C-4232-8FD3-25B975EB8CCE}" presName="rootConnector" presStyleLbl="node3" presStyleIdx="9" presStyleCnt="13"/>
      <dgm:spPr/>
      <dgm:t>
        <a:bodyPr/>
        <a:lstStyle/>
        <a:p>
          <a:endParaRPr lang="en-US"/>
        </a:p>
      </dgm:t>
    </dgm:pt>
    <dgm:pt modelId="{B2C01F84-D2FA-4E9C-8CEA-CBA14D410DCA}" type="pres">
      <dgm:prSet presAssocID="{32F09539-1F0C-4232-8FD3-25B975EB8CCE}" presName="hierChild4" presStyleCnt="0"/>
      <dgm:spPr/>
    </dgm:pt>
    <dgm:pt modelId="{93738CD7-FBFE-46C3-976D-392BDACB6931}" type="pres">
      <dgm:prSet presAssocID="{32F09539-1F0C-4232-8FD3-25B975EB8CCE}" presName="hierChild5" presStyleCnt="0"/>
      <dgm:spPr/>
    </dgm:pt>
    <dgm:pt modelId="{43EB4322-2817-42C0-950F-73CC9153E299}" type="pres">
      <dgm:prSet presAssocID="{DD3FD8E5-3278-4B02-A230-1395C0D18323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404323DE-7697-4796-BBF9-FFE719557BF3}" type="pres">
      <dgm:prSet presAssocID="{09DA1AE5-BDEA-46FA-9C4A-42AD2EA43377}" presName="hierRoot2" presStyleCnt="0">
        <dgm:presLayoutVars>
          <dgm:hierBranch val="init"/>
        </dgm:presLayoutVars>
      </dgm:prSet>
      <dgm:spPr/>
    </dgm:pt>
    <dgm:pt modelId="{94EFAA8B-AFB7-4D73-AEC3-BE5290B5B6F6}" type="pres">
      <dgm:prSet presAssocID="{09DA1AE5-BDEA-46FA-9C4A-42AD2EA43377}" presName="rootComposite" presStyleCnt="0"/>
      <dgm:spPr/>
    </dgm:pt>
    <dgm:pt modelId="{66225162-17BC-4DDA-8A85-226432103F18}" type="pres">
      <dgm:prSet presAssocID="{09DA1AE5-BDEA-46FA-9C4A-42AD2EA43377}" presName="rootText" presStyleLbl="node3" presStyleIdx="10" presStyleCnt="13" custScaleY="78661" custLinFactNeighborX="5638" custLinFactNeighborY="-354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8BCE1-0ED0-4428-B2E2-60AFB83D91DB}" type="pres">
      <dgm:prSet presAssocID="{09DA1AE5-BDEA-46FA-9C4A-42AD2EA43377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04F19791-8F95-466D-A872-FC36C5B2F06C}" type="pres">
      <dgm:prSet presAssocID="{09DA1AE5-BDEA-46FA-9C4A-42AD2EA43377}" presName="hierChild4" presStyleCnt="0"/>
      <dgm:spPr/>
    </dgm:pt>
    <dgm:pt modelId="{59994F65-F27B-4C25-94A1-7792057D7DFB}" type="pres">
      <dgm:prSet presAssocID="{09DA1AE5-BDEA-46FA-9C4A-42AD2EA43377}" presName="hierChild5" presStyleCnt="0"/>
      <dgm:spPr/>
    </dgm:pt>
    <dgm:pt modelId="{68723316-160E-42F9-92AE-81A158B8F163}" type="pres">
      <dgm:prSet presAssocID="{A9F5EA99-ABB6-44B7-BD69-E5B08286BE20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6FFECE71-3D23-483D-A48E-DFF797DB3A55}" type="pres">
      <dgm:prSet presAssocID="{260D2237-8C3E-4834-97C9-DE7BECE68AFB}" presName="hierRoot2" presStyleCnt="0">
        <dgm:presLayoutVars>
          <dgm:hierBranch val="init"/>
        </dgm:presLayoutVars>
      </dgm:prSet>
      <dgm:spPr/>
    </dgm:pt>
    <dgm:pt modelId="{5643D788-EEDF-40D5-9A28-4CC4BC09B802}" type="pres">
      <dgm:prSet presAssocID="{260D2237-8C3E-4834-97C9-DE7BECE68AFB}" presName="rootComposite" presStyleCnt="0"/>
      <dgm:spPr/>
    </dgm:pt>
    <dgm:pt modelId="{2D2B0957-1D46-44C6-9A8F-85CA78E18DC9}" type="pres">
      <dgm:prSet presAssocID="{260D2237-8C3E-4834-97C9-DE7BECE68AFB}" presName="rootText" presStyleLbl="node3" presStyleIdx="11" presStyleCnt="13" custScaleY="68723" custLinFactNeighborX="5638" custLinFactNeighborY="-55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62AEE-672E-430F-9C57-687CA484506E}" type="pres">
      <dgm:prSet presAssocID="{260D2237-8C3E-4834-97C9-DE7BECE68AFB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D04D7D9C-6B8B-4CF2-A269-3D8482A6B17B}" type="pres">
      <dgm:prSet presAssocID="{260D2237-8C3E-4834-97C9-DE7BECE68AFB}" presName="hierChild4" presStyleCnt="0"/>
      <dgm:spPr/>
    </dgm:pt>
    <dgm:pt modelId="{70AFD4AE-AD3F-46D8-B905-1145C9397513}" type="pres">
      <dgm:prSet presAssocID="{260D2237-8C3E-4834-97C9-DE7BECE68AFB}" presName="hierChild5" presStyleCnt="0"/>
      <dgm:spPr/>
    </dgm:pt>
    <dgm:pt modelId="{85227945-B070-493E-A96C-EFDED2C0A197}" type="pres">
      <dgm:prSet presAssocID="{DDDC7BC3-3A1C-40CF-B7BA-E49456EF303C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BE45552D-2E6A-490A-8E04-993AB2398895}" type="pres">
      <dgm:prSet presAssocID="{004B3626-50A2-4F8E-B453-CC0792E0B82B}" presName="hierRoot2" presStyleCnt="0">
        <dgm:presLayoutVars>
          <dgm:hierBranch val="init"/>
        </dgm:presLayoutVars>
      </dgm:prSet>
      <dgm:spPr/>
    </dgm:pt>
    <dgm:pt modelId="{46A4898E-BB9B-42A5-99BE-D2EEA24267B7}" type="pres">
      <dgm:prSet presAssocID="{004B3626-50A2-4F8E-B453-CC0792E0B82B}" presName="rootComposite" presStyleCnt="0"/>
      <dgm:spPr/>
    </dgm:pt>
    <dgm:pt modelId="{F406F320-8559-4871-947A-4242A2BF501B}" type="pres">
      <dgm:prSet presAssocID="{004B3626-50A2-4F8E-B453-CC0792E0B82B}" presName="rootText" presStyleLbl="node3" presStyleIdx="12" presStyleCnt="13" custScaleY="72691" custLinFactNeighborX="5638" custLinFactNeighborY="-65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5F6F6-0709-468F-B6A7-B3E5DCECB005}" type="pres">
      <dgm:prSet presAssocID="{004B3626-50A2-4F8E-B453-CC0792E0B82B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33DF192D-DC66-4D32-92A6-7EA593F42830}" type="pres">
      <dgm:prSet presAssocID="{004B3626-50A2-4F8E-B453-CC0792E0B82B}" presName="hierChild4" presStyleCnt="0"/>
      <dgm:spPr/>
    </dgm:pt>
    <dgm:pt modelId="{A14031B3-E54B-4755-B72F-FE5BE5AE8FD3}" type="pres">
      <dgm:prSet presAssocID="{004B3626-50A2-4F8E-B453-CC0792E0B82B}" presName="hierChild5" presStyleCnt="0"/>
      <dgm:spPr/>
    </dgm:pt>
    <dgm:pt modelId="{FD3C057B-5D54-4068-A7F7-8C0DBEF6BEE4}" type="pres">
      <dgm:prSet presAssocID="{C0E170C3-A673-4F7A-B8E5-547CC3F81BF7}" presName="hierChild5" presStyleCnt="0"/>
      <dgm:spPr/>
    </dgm:pt>
    <dgm:pt modelId="{C4A88A82-8DB8-4446-8C89-C8D9633EF3DF}" type="pres">
      <dgm:prSet presAssocID="{CE453C09-D2B2-4962-9BE5-C6058050B315}" presName="hierChild3" presStyleCnt="0"/>
      <dgm:spPr/>
    </dgm:pt>
  </dgm:ptLst>
  <dgm:cxnLst>
    <dgm:cxn modelId="{3F8421D4-C2F6-4BD3-B7D5-2DD724B749FC}" srcId="{CE453C09-D2B2-4962-9BE5-C6058050B315}" destId="{C0E170C3-A673-4F7A-B8E5-547CC3F81BF7}" srcOrd="3" destOrd="0" parTransId="{EACCA185-0C9B-4007-8A5C-028768B30A52}" sibTransId="{CA7BE15C-B0FB-4241-B32F-0D9DB2BF8FDF}"/>
    <dgm:cxn modelId="{83BED407-FCD8-4835-9542-993E02CFD6F3}" type="presOf" srcId="{C99FC87B-75A2-4D45-97D0-4E911F4C79CF}" destId="{505C4C91-761E-439F-8972-698896125B63}" srcOrd="0" destOrd="0" presId="urn:microsoft.com/office/officeart/2005/8/layout/orgChart1"/>
    <dgm:cxn modelId="{B16DDDFF-B621-4350-9E2C-B69D740E830C}" type="presOf" srcId="{FDAA0F0D-0E8C-4168-8650-9034D5791CDD}" destId="{98E818F2-46C3-4040-83C6-BE74802FA14D}" srcOrd="0" destOrd="0" presId="urn:microsoft.com/office/officeart/2005/8/layout/orgChart1"/>
    <dgm:cxn modelId="{96BB22A9-0AEF-470E-9187-EC00BA082A27}" srcId="{FC60EAF5-2534-4D51-940D-C4987CBF3EDE}" destId="{43CC7B2D-85F7-47A3-892A-37D1E2D34C94}" srcOrd="1" destOrd="0" parTransId="{20DDFB97-5C6A-4461-BF95-9D9B93DDB0CD}" sibTransId="{C032577B-13D3-452D-8F53-029D655F32B9}"/>
    <dgm:cxn modelId="{656DDD2D-92B2-4C3C-BA9E-2101E422FFA3}" type="presOf" srcId="{DDDC7BC3-3A1C-40CF-B7BA-E49456EF303C}" destId="{85227945-B070-493E-A96C-EFDED2C0A197}" srcOrd="0" destOrd="0" presId="urn:microsoft.com/office/officeart/2005/8/layout/orgChart1"/>
    <dgm:cxn modelId="{C87F42BC-51C4-417A-B11B-1A4A13584CB3}" srcId="{FD2AA301-F5CE-42CE-B8F4-9612AE81EC8E}" destId="{813AA748-7597-45C2-B3B4-7CA82187B734}" srcOrd="0" destOrd="0" parTransId="{1CAF2E94-12F1-4280-AA16-2B9236A61498}" sibTransId="{3B809C2B-E082-470F-848D-1D8DB64398D0}"/>
    <dgm:cxn modelId="{512F9979-ECD8-4CBE-B5DE-5FE968A37EDE}" type="presOf" srcId="{FEB0E7F9-BDE8-4118-8C0D-702696F6BB1E}" destId="{5840CA7D-B528-4172-AF28-F2ABD21791D0}" srcOrd="0" destOrd="0" presId="urn:microsoft.com/office/officeart/2005/8/layout/orgChart1"/>
    <dgm:cxn modelId="{457CD3BA-4BAD-4C4F-9F25-C7793ADC5B47}" type="presOf" srcId="{F1AFCB57-C105-4EEB-9F02-A0AFF10C5B08}" destId="{D618635D-14C1-4F8B-8F27-6944FA9A0731}" srcOrd="0" destOrd="0" presId="urn:microsoft.com/office/officeart/2005/8/layout/orgChart1"/>
    <dgm:cxn modelId="{62AD9376-28AB-4105-8946-4F24B8D767B3}" type="presOf" srcId="{1D33761C-43E1-46B9-BCD1-D9E883AAC491}" destId="{2AE0F0E6-7143-45FF-9171-A581AE084FFB}" srcOrd="0" destOrd="0" presId="urn:microsoft.com/office/officeart/2005/8/layout/orgChart1"/>
    <dgm:cxn modelId="{D9AAB14F-8E25-4989-B559-A256C25D4616}" type="presOf" srcId="{0F9F6BBA-C3A6-4040-8CA2-7E47DEF6523B}" destId="{93DC779B-A20F-476F-984B-0B024B743E13}" srcOrd="0" destOrd="0" presId="urn:microsoft.com/office/officeart/2005/8/layout/orgChart1"/>
    <dgm:cxn modelId="{B51BCC27-8A6F-4A29-A8E3-89FB38DD7E5D}" type="presOf" srcId="{CB1C3929-52C8-4DA5-83D6-05694C8843A7}" destId="{D913759C-8DC1-4377-942F-A78468BB5C88}" srcOrd="1" destOrd="0" presId="urn:microsoft.com/office/officeart/2005/8/layout/orgChart1"/>
    <dgm:cxn modelId="{BE7543CE-9E2A-4660-AF00-6E600195B117}" type="presOf" srcId="{32F09539-1F0C-4232-8FD3-25B975EB8CCE}" destId="{884B1D12-3E79-4944-BD46-8E769E76188C}" srcOrd="0" destOrd="0" presId="urn:microsoft.com/office/officeart/2005/8/layout/orgChart1"/>
    <dgm:cxn modelId="{1B40629F-4DC9-4C90-B5F7-711CBB349C54}" type="presOf" srcId="{F0F12CF1-036C-46B1-8365-3D7DF85929F5}" destId="{79CC6992-E8FF-4B69-A6C9-4317D67BFD13}" srcOrd="1" destOrd="0" presId="urn:microsoft.com/office/officeart/2005/8/layout/orgChart1"/>
    <dgm:cxn modelId="{1D83141E-317E-4158-8B40-EB629CC178C3}" type="presOf" srcId="{A06E9D57-B668-4714-B8D7-8FEAD5D2595D}" destId="{0514302D-11E0-4C04-A1A4-6FB7A5C88948}" srcOrd="1" destOrd="0" presId="urn:microsoft.com/office/officeart/2005/8/layout/orgChart1"/>
    <dgm:cxn modelId="{2BD87EF7-39BB-4E85-B7B7-7565D5E4EAF8}" type="presOf" srcId="{004B3626-50A2-4F8E-B453-CC0792E0B82B}" destId="{0135F6F6-0709-468F-B6A7-B3E5DCECB005}" srcOrd="1" destOrd="0" presId="urn:microsoft.com/office/officeart/2005/8/layout/orgChart1"/>
    <dgm:cxn modelId="{F10269FE-F6B7-4BE1-9F3A-5ACC62BCD2E2}" srcId="{C0E170C3-A673-4F7A-B8E5-547CC3F81BF7}" destId="{35F0FEC6-354E-4103-B429-9E5712233053}" srcOrd="0" destOrd="0" parTransId="{FDAA0F0D-0E8C-4168-8650-9034D5791CDD}" sibTransId="{10DE598B-AFE2-47E9-AEC0-B30ED168A8FB}"/>
    <dgm:cxn modelId="{9C511D93-FB32-4B6D-9307-51E6DE4C44B5}" type="presOf" srcId="{FD2AA301-F5CE-42CE-B8F4-9612AE81EC8E}" destId="{92855A30-2600-4296-9B54-FA4DCCF58A9A}" srcOrd="0" destOrd="0" presId="urn:microsoft.com/office/officeart/2005/8/layout/orgChart1"/>
    <dgm:cxn modelId="{0DAE8087-9E42-4BCF-BCC6-269D5D4E255A}" type="presOf" srcId="{09DA1AE5-BDEA-46FA-9C4A-42AD2EA43377}" destId="{66225162-17BC-4DDA-8A85-226432103F18}" srcOrd="0" destOrd="0" presId="urn:microsoft.com/office/officeart/2005/8/layout/orgChart1"/>
    <dgm:cxn modelId="{C0B34EA1-11FD-4442-8332-751B6B47C0AB}" type="presOf" srcId="{5493D8D0-B8CC-4551-AC2A-3923ABC8672F}" destId="{930C87E9-9BB0-4C0E-9127-95E585176E3E}" srcOrd="1" destOrd="0" presId="urn:microsoft.com/office/officeart/2005/8/layout/orgChart1"/>
    <dgm:cxn modelId="{1E92B16A-5A92-4548-B1A8-CD8CA1F20606}" srcId="{FC60EAF5-2534-4D51-940D-C4987CBF3EDE}" destId="{A06E9D57-B668-4714-B8D7-8FEAD5D2595D}" srcOrd="2" destOrd="0" parTransId="{D6B5DB69-6643-45ED-8873-CDC6E383218D}" sibTransId="{B1D3AB8B-6CD9-43FF-988A-BB8A21DFE829}"/>
    <dgm:cxn modelId="{BE993F35-E2A3-476C-BFD1-A7640F495378}" type="presOf" srcId="{BA64C94B-FBC2-42AA-A8A9-C1950ED28888}" destId="{A3293432-1359-46A6-95DA-63162459B3D0}" srcOrd="1" destOrd="0" presId="urn:microsoft.com/office/officeart/2005/8/layout/orgChart1"/>
    <dgm:cxn modelId="{99B79C3E-7041-40A3-9618-CECF44CFA8C7}" srcId="{FD2AA301-F5CE-42CE-B8F4-9612AE81EC8E}" destId="{F0F12CF1-036C-46B1-8365-3D7DF85929F5}" srcOrd="1" destOrd="0" parTransId="{6E60B604-9B70-45AF-99DB-F3D08A491263}" sibTransId="{59CFC64D-662D-472E-A55F-FBD3C791376A}"/>
    <dgm:cxn modelId="{44075046-958E-429C-9F14-5FC5F0518199}" srcId="{CB1C3929-52C8-4DA5-83D6-05694C8843A7}" destId="{5493D8D0-B8CC-4551-AC2A-3923ABC8672F}" srcOrd="1" destOrd="0" parTransId="{80983772-3474-4E4F-B202-511DA4983E1F}" sibTransId="{0D890544-2A7A-4157-A6FE-4BFEF1806398}"/>
    <dgm:cxn modelId="{DA38FD09-B253-400A-9BB4-12E74336DBDB}" srcId="{1D33761C-43E1-46B9-BCD1-D9E883AAC491}" destId="{CE453C09-D2B2-4962-9BE5-C6058050B315}" srcOrd="0" destOrd="0" parTransId="{A42FEC2F-7294-494B-ADCB-86200D23BE9F}" sibTransId="{393A8B61-2EB6-42D3-9209-3A49E60970CE}"/>
    <dgm:cxn modelId="{824F0415-53A4-46D7-8370-1640786CB2BC}" type="presOf" srcId="{004B3626-50A2-4F8E-B453-CC0792E0B82B}" destId="{F406F320-8559-4871-947A-4242A2BF501B}" srcOrd="0" destOrd="0" presId="urn:microsoft.com/office/officeart/2005/8/layout/orgChart1"/>
    <dgm:cxn modelId="{E47CEE6B-2510-45E2-8081-762F7DF78B77}" type="presOf" srcId="{C0E170C3-A673-4F7A-B8E5-547CC3F81BF7}" destId="{2DEC65B6-B871-4BC6-82FE-60F0949BD258}" srcOrd="0" destOrd="0" presId="urn:microsoft.com/office/officeart/2005/8/layout/orgChart1"/>
    <dgm:cxn modelId="{806038A9-AB5F-408C-8247-AB3273FF3439}" type="presOf" srcId="{62179A0C-2CAB-4600-88ED-87C9D5B2F291}" destId="{A625977E-6A08-471E-89A5-C3934865FE64}" srcOrd="0" destOrd="0" presId="urn:microsoft.com/office/officeart/2005/8/layout/orgChart1"/>
    <dgm:cxn modelId="{653DB7FA-AF88-42FC-B349-257E09B5ED38}" type="presOf" srcId="{32F09539-1F0C-4232-8FD3-25B975EB8CCE}" destId="{66487BFE-2F42-48D1-9994-747F3CFD7F69}" srcOrd="1" destOrd="0" presId="urn:microsoft.com/office/officeart/2005/8/layout/orgChart1"/>
    <dgm:cxn modelId="{6F814CF7-E007-4DB3-946B-EA0E4DB8FB89}" type="presOf" srcId="{35F0FEC6-354E-4103-B429-9E5712233053}" destId="{E8D7B643-6F75-40BF-A3A5-292198FEDC6C}" srcOrd="0" destOrd="0" presId="urn:microsoft.com/office/officeart/2005/8/layout/orgChart1"/>
    <dgm:cxn modelId="{7F92E955-FB5D-46E8-B3FB-77BCCA65DB7A}" type="presOf" srcId="{D5BF5DC2-406A-4B52-BE16-A0603C49E3A2}" destId="{B497FF15-C133-4C01-9120-D85304CD44B4}" srcOrd="0" destOrd="0" presId="urn:microsoft.com/office/officeart/2005/8/layout/orgChart1"/>
    <dgm:cxn modelId="{0CA925E7-19A7-43EF-9A2D-3D6ACE035E8F}" type="presOf" srcId="{3CDDA5A4-BCB1-4A99-ABE6-F93ED33EEEC1}" destId="{F242E8B9-3AC9-4224-BF1D-8F73C7DA4ED8}" srcOrd="1" destOrd="0" presId="urn:microsoft.com/office/officeart/2005/8/layout/orgChart1"/>
    <dgm:cxn modelId="{80C7178F-6730-43D6-A7E3-05FD9A85C2A9}" srcId="{C0E170C3-A673-4F7A-B8E5-547CC3F81BF7}" destId="{09DA1AE5-BDEA-46FA-9C4A-42AD2EA43377}" srcOrd="2" destOrd="0" parTransId="{DD3FD8E5-3278-4B02-A230-1395C0D18323}" sibTransId="{F00321E1-C073-4818-91D8-D926638F8E2B}"/>
    <dgm:cxn modelId="{93D72155-037C-4F91-A000-9782B2C282D2}" srcId="{CE453C09-D2B2-4962-9BE5-C6058050B315}" destId="{FD2AA301-F5CE-42CE-B8F4-9612AE81EC8E}" srcOrd="0" destOrd="0" parTransId="{0F9F6BBA-C3A6-4040-8CA2-7E47DEF6523B}" sibTransId="{73AE48A4-EBD5-4CF7-95A1-CDA277610E35}"/>
    <dgm:cxn modelId="{0A2372D8-2DA1-4A50-983F-5EC5E6B817EF}" type="presOf" srcId="{A06E9D57-B668-4714-B8D7-8FEAD5D2595D}" destId="{ABC2B189-0A38-4D7B-BB74-8C29D9CB96C3}" srcOrd="0" destOrd="0" presId="urn:microsoft.com/office/officeart/2005/8/layout/orgChart1"/>
    <dgm:cxn modelId="{754E0D09-2EBF-4374-A44D-73537A30EDBE}" type="presOf" srcId="{FC60EAF5-2534-4D51-940D-C4987CBF3EDE}" destId="{FC819129-6363-47C0-A806-BECB4A44E89A}" srcOrd="0" destOrd="0" presId="urn:microsoft.com/office/officeart/2005/8/layout/orgChart1"/>
    <dgm:cxn modelId="{84F126A1-E2AE-491C-90EB-8F1313F51221}" srcId="{FC60EAF5-2534-4D51-940D-C4987CBF3EDE}" destId="{BA64C94B-FBC2-42AA-A8A9-C1950ED28888}" srcOrd="0" destOrd="0" parTransId="{62179A0C-2CAB-4600-88ED-87C9D5B2F291}" sibTransId="{94C8AAA8-3456-4B2B-BA26-6A29CB9B9E03}"/>
    <dgm:cxn modelId="{A108A548-14F4-445F-B168-482E2B4DEE39}" type="presOf" srcId="{6E60B604-9B70-45AF-99DB-F3D08A491263}" destId="{6E4A2429-8C71-45F2-AEAB-0D4178D9E4C9}" srcOrd="0" destOrd="0" presId="urn:microsoft.com/office/officeart/2005/8/layout/orgChart1"/>
    <dgm:cxn modelId="{3E1770C6-7F4C-49CE-8C00-FAD5078DC5B0}" srcId="{CB1C3929-52C8-4DA5-83D6-05694C8843A7}" destId="{3CDDA5A4-BCB1-4A99-ABE6-F93ED33EEEC1}" srcOrd="0" destOrd="0" parTransId="{ACDCC995-B6FF-4A1D-A850-038FA64143FC}" sibTransId="{AAC46A24-2B5C-481A-AB58-E303A223B613}"/>
    <dgm:cxn modelId="{96CF0711-B3E1-4292-BE69-FB7EEB7EDD94}" type="presOf" srcId="{1CAF2E94-12F1-4280-AA16-2B9236A61498}" destId="{BF86F45B-6646-407D-AE6F-1CF82BF5EEE8}" srcOrd="0" destOrd="0" presId="urn:microsoft.com/office/officeart/2005/8/layout/orgChart1"/>
    <dgm:cxn modelId="{FF2DA77D-CDF0-4DCA-B3F3-D2F9908C8217}" srcId="{CE453C09-D2B2-4962-9BE5-C6058050B315}" destId="{FC60EAF5-2534-4D51-940D-C4987CBF3EDE}" srcOrd="2" destOrd="0" parTransId="{C99FC87B-75A2-4D45-97D0-4E911F4C79CF}" sibTransId="{8CAAC874-80A7-421D-80D6-A28AB5391D8A}"/>
    <dgm:cxn modelId="{012672B0-7A09-43A9-B876-22188A77A1B9}" srcId="{CE453C09-D2B2-4962-9BE5-C6058050B315}" destId="{CB1C3929-52C8-4DA5-83D6-05694C8843A7}" srcOrd="1" destOrd="0" parTransId="{F1AFCB57-C105-4EEB-9F02-A0AFF10C5B08}" sibTransId="{27D4DABD-9E0E-4F7B-84AB-4AE8A52A4BF6}"/>
    <dgm:cxn modelId="{9B3DFEA1-4C50-43DB-9798-C6EE4A023F31}" type="presOf" srcId="{FC60EAF5-2534-4D51-940D-C4987CBF3EDE}" destId="{D76E18CE-83DA-4244-8A00-2CB0D900CCCC}" srcOrd="1" destOrd="0" presId="urn:microsoft.com/office/officeart/2005/8/layout/orgChart1"/>
    <dgm:cxn modelId="{D48054C9-2013-4B25-AFB7-2876671F76FE}" type="presOf" srcId="{CE453C09-D2B2-4962-9BE5-C6058050B315}" destId="{5797F1DE-E08C-48E3-82A8-2B5E4BE5B62D}" srcOrd="0" destOrd="0" presId="urn:microsoft.com/office/officeart/2005/8/layout/orgChart1"/>
    <dgm:cxn modelId="{10729D35-8982-4CF7-A405-51F4A3CA6590}" type="presOf" srcId="{D5BF5DC2-406A-4B52-BE16-A0603C49E3A2}" destId="{ADCEB2CB-E4A8-4918-AFB8-F559EB69EA12}" srcOrd="1" destOrd="0" presId="urn:microsoft.com/office/officeart/2005/8/layout/orgChart1"/>
    <dgm:cxn modelId="{E1256F59-1A4B-4F3F-BB78-E72788295DCF}" type="presOf" srcId="{BA64C94B-FBC2-42AA-A8A9-C1950ED28888}" destId="{B3605F64-197E-432E-867E-75DADA4A775A}" srcOrd="0" destOrd="0" presId="urn:microsoft.com/office/officeart/2005/8/layout/orgChart1"/>
    <dgm:cxn modelId="{137D69C5-5F07-44FD-97D1-E172E4F8BBC0}" type="presOf" srcId="{ACDCC995-B6FF-4A1D-A850-038FA64143FC}" destId="{745CFC96-9B40-41D1-B812-13C321605176}" srcOrd="0" destOrd="0" presId="urn:microsoft.com/office/officeart/2005/8/layout/orgChart1"/>
    <dgm:cxn modelId="{6017B8DD-8D45-49E9-9DF6-150EA0D1A86C}" type="presOf" srcId="{FD2AA301-F5CE-42CE-B8F4-9612AE81EC8E}" destId="{A18B8B15-B1D9-489F-8D9C-D43E5FC961B9}" srcOrd="1" destOrd="0" presId="urn:microsoft.com/office/officeart/2005/8/layout/orgChart1"/>
    <dgm:cxn modelId="{6DB0D0BC-4710-4603-8839-DA4E38C0EE8E}" type="presOf" srcId="{43CC7B2D-85F7-47A3-892A-37D1E2D34C94}" destId="{FA4EC132-64D4-4147-86B6-56AC8AFE5E3B}" srcOrd="1" destOrd="0" presId="urn:microsoft.com/office/officeart/2005/8/layout/orgChart1"/>
    <dgm:cxn modelId="{0E647177-A166-49BB-B1E5-2DA3EC66C5D7}" type="presOf" srcId="{F0F12CF1-036C-46B1-8365-3D7DF85929F5}" destId="{691FA420-AC72-4032-A242-54FEA07BD775}" srcOrd="0" destOrd="0" presId="urn:microsoft.com/office/officeart/2005/8/layout/orgChart1"/>
    <dgm:cxn modelId="{144365A1-8229-4FAC-8509-BB396AF74AFA}" type="presOf" srcId="{20DDFB97-5C6A-4461-BF95-9D9B93DDB0CD}" destId="{5ED04C6D-BD92-4295-A97A-C434757230A3}" srcOrd="0" destOrd="0" presId="urn:microsoft.com/office/officeart/2005/8/layout/orgChart1"/>
    <dgm:cxn modelId="{983B075F-AE95-4779-A9DF-B8541E1C950F}" srcId="{C0E170C3-A673-4F7A-B8E5-547CC3F81BF7}" destId="{004B3626-50A2-4F8E-B453-CC0792E0B82B}" srcOrd="4" destOrd="0" parTransId="{DDDC7BC3-3A1C-40CF-B7BA-E49456EF303C}" sibTransId="{3CCB991C-98C7-4282-A0C9-652219D6CEF7}"/>
    <dgm:cxn modelId="{B827174B-0F0C-4C27-9C98-5FAEE9BCC01B}" type="presOf" srcId="{DD3FD8E5-3278-4B02-A230-1395C0D18323}" destId="{43EB4322-2817-42C0-950F-73CC9153E299}" srcOrd="0" destOrd="0" presId="urn:microsoft.com/office/officeart/2005/8/layout/orgChart1"/>
    <dgm:cxn modelId="{DA852C73-9537-4C2F-89FC-32E38EED3027}" type="presOf" srcId="{D6B5DB69-6643-45ED-8873-CDC6E383218D}" destId="{4EE33693-3C84-4861-B6E9-86A4FB7FC0C6}" srcOrd="0" destOrd="0" presId="urn:microsoft.com/office/officeart/2005/8/layout/orgChart1"/>
    <dgm:cxn modelId="{8FAA28C4-0223-416F-B4B6-7994560ED04C}" type="presOf" srcId="{813AA748-7597-45C2-B3B4-7CA82187B734}" destId="{507DDDDD-E7D9-4089-AF11-E94856829011}" srcOrd="1" destOrd="0" presId="urn:microsoft.com/office/officeart/2005/8/layout/orgChart1"/>
    <dgm:cxn modelId="{0872F55C-4403-4015-AAB4-4BAEF3F5992B}" type="presOf" srcId="{C0E170C3-A673-4F7A-B8E5-547CC3F81BF7}" destId="{70EB85C2-5E0E-4F88-BD9F-1FE7449F5DB4}" srcOrd="1" destOrd="0" presId="urn:microsoft.com/office/officeart/2005/8/layout/orgChart1"/>
    <dgm:cxn modelId="{6D7F93EA-DADB-4014-9879-B3361EFC8C0A}" srcId="{FD2AA301-F5CE-42CE-B8F4-9612AE81EC8E}" destId="{D5BF5DC2-406A-4B52-BE16-A0603C49E3A2}" srcOrd="2" destOrd="0" parTransId="{FEB0E7F9-BDE8-4118-8C0D-702696F6BB1E}" sibTransId="{EF900728-B82B-4E9C-913F-C4DB1AE47096}"/>
    <dgm:cxn modelId="{C5273B94-88B4-4EE7-AEA2-D8091CBBB2D8}" srcId="{C0E170C3-A673-4F7A-B8E5-547CC3F81BF7}" destId="{32F09539-1F0C-4232-8FD3-25B975EB8CCE}" srcOrd="1" destOrd="0" parTransId="{18814BBA-1A9F-4DF6-B68B-E7C177D3338D}" sibTransId="{8763C7DE-988C-45CC-B4E6-739D3D72636C}"/>
    <dgm:cxn modelId="{F90D669A-490E-4A31-BFED-5609F968CFFA}" type="presOf" srcId="{A9F5EA99-ABB6-44B7-BD69-E5B08286BE20}" destId="{68723316-160E-42F9-92AE-81A158B8F163}" srcOrd="0" destOrd="0" presId="urn:microsoft.com/office/officeart/2005/8/layout/orgChart1"/>
    <dgm:cxn modelId="{9A16D1D0-D79C-42FF-BBC2-C2FE4AA423D5}" type="presOf" srcId="{80983772-3474-4E4F-B202-511DA4983E1F}" destId="{B342E19E-3D7E-4083-983C-A4E6BE56F3D1}" srcOrd="0" destOrd="0" presId="urn:microsoft.com/office/officeart/2005/8/layout/orgChart1"/>
    <dgm:cxn modelId="{0ADFCEB2-C9A5-4E23-A444-6D2CE37E777A}" type="presOf" srcId="{5493D8D0-B8CC-4551-AC2A-3923ABC8672F}" destId="{86B708A7-2528-4DBB-BB62-5E2E340614AD}" srcOrd="0" destOrd="0" presId="urn:microsoft.com/office/officeart/2005/8/layout/orgChart1"/>
    <dgm:cxn modelId="{CBE597B4-AA39-45FE-B36B-03D7760D78DA}" type="presOf" srcId="{09DA1AE5-BDEA-46FA-9C4A-42AD2EA43377}" destId="{2288BCE1-0ED0-4428-B2E2-60AFB83D91DB}" srcOrd="1" destOrd="0" presId="urn:microsoft.com/office/officeart/2005/8/layout/orgChart1"/>
    <dgm:cxn modelId="{9EEFBFB4-427C-4E37-85DC-9E791FB0EAFE}" type="presOf" srcId="{CB1C3929-52C8-4DA5-83D6-05694C8843A7}" destId="{DADF508F-64AD-4C0B-9E6F-C5D5A70D094F}" srcOrd="0" destOrd="0" presId="urn:microsoft.com/office/officeart/2005/8/layout/orgChart1"/>
    <dgm:cxn modelId="{FBF5EC86-A18E-4722-8DF1-85D4AC5C3787}" type="presOf" srcId="{43CC7B2D-85F7-47A3-892A-37D1E2D34C94}" destId="{4C396986-CED2-4EC1-8697-4F82F5E3CC04}" srcOrd="0" destOrd="0" presId="urn:microsoft.com/office/officeart/2005/8/layout/orgChart1"/>
    <dgm:cxn modelId="{D1280C6D-9F20-45F4-BEFE-021D1CD002A4}" srcId="{C0E170C3-A673-4F7A-B8E5-547CC3F81BF7}" destId="{260D2237-8C3E-4834-97C9-DE7BECE68AFB}" srcOrd="3" destOrd="0" parTransId="{A9F5EA99-ABB6-44B7-BD69-E5B08286BE20}" sibTransId="{AC52D0AD-F1C2-475F-88F3-3425F2F4C922}"/>
    <dgm:cxn modelId="{303FC3E5-EBE8-4C10-892E-0762892D58A5}" type="presOf" srcId="{18814BBA-1A9F-4DF6-B68B-E7C177D3338D}" destId="{AE57D2BD-1B6A-4608-9E68-CF81B1E0F2E8}" srcOrd="0" destOrd="0" presId="urn:microsoft.com/office/officeart/2005/8/layout/orgChart1"/>
    <dgm:cxn modelId="{98E41C47-CFBC-43CA-A267-CBEFFF5078EA}" type="presOf" srcId="{260D2237-8C3E-4834-97C9-DE7BECE68AFB}" destId="{2D2B0957-1D46-44C6-9A8F-85CA78E18DC9}" srcOrd="0" destOrd="0" presId="urn:microsoft.com/office/officeart/2005/8/layout/orgChart1"/>
    <dgm:cxn modelId="{392EC9B3-5F01-404B-927F-5E034E254DC8}" type="presOf" srcId="{3CDDA5A4-BCB1-4A99-ABE6-F93ED33EEEC1}" destId="{EC535DF8-1B54-48CE-A03F-D603079E5E78}" srcOrd="0" destOrd="0" presId="urn:microsoft.com/office/officeart/2005/8/layout/orgChart1"/>
    <dgm:cxn modelId="{AE31686C-0EA6-49FA-AC5C-17CBEE2FC54D}" type="presOf" srcId="{813AA748-7597-45C2-B3B4-7CA82187B734}" destId="{D41473A0-0BE1-4081-8804-76A72FAF7DA3}" srcOrd="0" destOrd="0" presId="urn:microsoft.com/office/officeart/2005/8/layout/orgChart1"/>
    <dgm:cxn modelId="{BE4F2590-0D6E-4775-B8D5-FB7CA5738D83}" type="presOf" srcId="{EACCA185-0C9B-4007-8A5C-028768B30A52}" destId="{311288F4-367D-47C8-AB16-AC6C0F260D0A}" srcOrd="0" destOrd="0" presId="urn:microsoft.com/office/officeart/2005/8/layout/orgChart1"/>
    <dgm:cxn modelId="{5D483FB0-D524-4FA0-882A-4B1B841A77F1}" type="presOf" srcId="{CE453C09-D2B2-4962-9BE5-C6058050B315}" destId="{42EC7FCA-BF28-41FE-8481-0B87837252DE}" srcOrd="1" destOrd="0" presId="urn:microsoft.com/office/officeart/2005/8/layout/orgChart1"/>
    <dgm:cxn modelId="{9BFDE8BE-7F48-4FB0-A6BD-0A697F8CB861}" type="presOf" srcId="{260D2237-8C3E-4834-97C9-DE7BECE68AFB}" destId="{57B62AEE-672E-430F-9C57-687CA484506E}" srcOrd="1" destOrd="0" presId="urn:microsoft.com/office/officeart/2005/8/layout/orgChart1"/>
    <dgm:cxn modelId="{B78BFD90-03AF-408E-9122-A225539447BC}" type="presOf" srcId="{35F0FEC6-354E-4103-B429-9E5712233053}" destId="{039D7C4A-0BAF-4F63-B142-292A9707ABBB}" srcOrd="1" destOrd="0" presId="urn:microsoft.com/office/officeart/2005/8/layout/orgChart1"/>
    <dgm:cxn modelId="{3754D800-26E3-45E1-A1A8-9D4773092191}" type="presParOf" srcId="{2AE0F0E6-7143-45FF-9171-A581AE084FFB}" destId="{C4A43156-CD38-440E-9DC4-4B55D0FB05EC}" srcOrd="0" destOrd="0" presId="urn:microsoft.com/office/officeart/2005/8/layout/orgChart1"/>
    <dgm:cxn modelId="{3679B21C-7055-444B-A809-C209EF7F82F9}" type="presParOf" srcId="{C4A43156-CD38-440E-9DC4-4B55D0FB05EC}" destId="{BF6346E0-7B53-41C8-85AB-3AE1FB7F1B4E}" srcOrd="0" destOrd="0" presId="urn:microsoft.com/office/officeart/2005/8/layout/orgChart1"/>
    <dgm:cxn modelId="{2026BAB6-97CE-43E2-8B8B-8442AAC2AA0C}" type="presParOf" srcId="{BF6346E0-7B53-41C8-85AB-3AE1FB7F1B4E}" destId="{5797F1DE-E08C-48E3-82A8-2B5E4BE5B62D}" srcOrd="0" destOrd="0" presId="urn:microsoft.com/office/officeart/2005/8/layout/orgChart1"/>
    <dgm:cxn modelId="{17791828-0F2D-4F4B-889B-307ADE95D598}" type="presParOf" srcId="{BF6346E0-7B53-41C8-85AB-3AE1FB7F1B4E}" destId="{42EC7FCA-BF28-41FE-8481-0B87837252DE}" srcOrd="1" destOrd="0" presId="urn:microsoft.com/office/officeart/2005/8/layout/orgChart1"/>
    <dgm:cxn modelId="{798DD82D-D0F8-45CC-8D38-4039500E9532}" type="presParOf" srcId="{C4A43156-CD38-440E-9DC4-4B55D0FB05EC}" destId="{3B5FFA81-68E6-4E67-A6F1-3F991E4ABDD5}" srcOrd="1" destOrd="0" presId="urn:microsoft.com/office/officeart/2005/8/layout/orgChart1"/>
    <dgm:cxn modelId="{ADD2CC4A-4D43-4CB1-BDC7-DA717CF37AAC}" type="presParOf" srcId="{3B5FFA81-68E6-4E67-A6F1-3F991E4ABDD5}" destId="{93DC779B-A20F-476F-984B-0B024B743E13}" srcOrd="0" destOrd="0" presId="urn:microsoft.com/office/officeart/2005/8/layout/orgChart1"/>
    <dgm:cxn modelId="{3A27083D-6D1E-484F-8A6B-28805F9BBFF7}" type="presParOf" srcId="{3B5FFA81-68E6-4E67-A6F1-3F991E4ABDD5}" destId="{AF04D9C9-B240-4EF2-A9C4-45BFD6C29871}" srcOrd="1" destOrd="0" presId="urn:microsoft.com/office/officeart/2005/8/layout/orgChart1"/>
    <dgm:cxn modelId="{9A6F0981-D3EB-443C-BE15-B641509664EE}" type="presParOf" srcId="{AF04D9C9-B240-4EF2-A9C4-45BFD6C29871}" destId="{051EB2C5-0E68-4144-8E2D-8CAB45B1A029}" srcOrd="0" destOrd="0" presId="urn:microsoft.com/office/officeart/2005/8/layout/orgChart1"/>
    <dgm:cxn modelId="{F62139E9-78EA-43F6-B0E3-FD9B726C0D19}" type="presParOf" srcId="{051EB2C5-0E68-4144-8E2D-8CAB45B1A029}" destId="{92855A30-2600-4296-9B54-FA4DCCF58A9A}" srcOrd="0" destOrd="0" presId="urn:microsoft.com/office/officeart/2005/8/layout/orgChart1"/>
    <dgm:cxn modelId="{76F36ED8-1EB9-41BB-866B-C7C9E007E593}" type="presParOf" srcId="{051EB2C5-0E68-4144-8E2D-8CAB45B1A029}" destId="{A18B8B15-B1D9-489F-8D9C-D43E5FC961B9}" srcOrd="1" destOrd="0" presId="urn:microsoft.com/office/officeart/2005/8/layout/orgChart1"/>
    <dgm:cxn modelId="{E271C009-045E-48E7-A837-83E5A233FF97}" type="presParOf" srcId="{AF04D9C9-B240-4EF2-A9C4-45BFD6C29871}" destId="{0C72B305-1DBD-484C-8152-A224390C7DD8}" srcOrd="1" destOrd="0" presId="urn:microsoft.com/office/officeart/2005/8/layout/orgChart1"/>
    <dgm:cxn modelId="{5E57536A-75C5-46A9-856A-7A9B744BE6EE}" type="presParOf" srcId="{0C72B305-1DBD-484C-8152-A224390C7DD8}" destId="{BF86F45B-6646-407D-AE6F-1CF82BF5EEE8}" srcOrd="0" destOrd="0" presId="urn:microsoft.com/office/officeart/2005/8/layout/orgChart1"/>
    <dgm:cxn modelId="{EA295CE7-4F1D-4FBC-B671-33403A96ECB3}" type="presParOf" srcId="{0C72B305-1DBD-484C-8152-A224390C7DD8}" destId="{8CB49A57-B4EA-4EED-95A6-EBC80387E814}" srcOrd="1" destOrd="0" presId="urn:microsoft.com/office/officeart/2005/8/layout/orgChart1"/>
    <dgm:cxn modelId="{54CE682B-DF39-4CDF-B85E-6ECFA6133542}" type="presParOf" srcId="{8CB49A57-B4EA-4EED-95A6-EBC80387E814}" destId="{75ADD59B-EE60-4D5F-BB36-DBDAA67F90A9}" srcOrd="0" destOrd="0" presId="urn:microsoft.com/office/officeart/2005/8/layout/orgChart1"/>
    <dgm:cxn modelId="{71755EFC-54F5-48E8-A54F-738EF130218D}" type="presParOf" srcId="{75ADD59B-EE60-4D5F-BB36-DBDAA67F90A9}" destId="{D41473A0-0BE1-4081-8804-76A72FAF7DA3}" srcOrd="0" destOrd="0" presId="urn:microsoft.com/office/officeart/2005/8/layout/orgChart1"/>
    <dgm:cxn modelId="{09F1E973-D56B-4C4A-94BA-BCB77E7FE5FA}" type="presParOf" srcId="{75ADD59B-EE60-4D5F-BB36-DBDAA67F90A9}" destId="{507DDDDD-E7D9-4089-AF11-E94856829011}" srcOrd="1" destOrd="0" presId="urn:microsoft.com/office/officeart/2005/8/layout/orgChart1"/>
    <dgm:cxn modelId="{27EDB6C9-3E39-4842-92D6-8D250A4F5569}" type="presParOf" srcId="{8CB49A57-B4EA-4EED-95A6-EBC80387E814}" destId="{54ACF5EF-006F-415E-906B-41FD9BFDF110}" srcOrd="1" destOrd="0" presId="urn:microsoft.com/office/officeart/2005/8/layout/orgChart1"/>
    <dgm:cxn modelId="{DFD5C3EF-31CB-4DAD-BE68-A82B7AB5AB03}" type="presParOf" srcId="{8CB49A57-B4EA-4EED-95A6-EBC80387E814}" destId="{3CBDABD2-BF2F-4B17-9396-88BF6C234543}" srcOrd="2" destOrd="0" presId="urn:microsoft.com/office/officeart/2005/8/layout/orgChart1"/>
    <dgm:cxn modelId="{571245EA-55E2-468B-ACA3-67380F34BB6C}" type="presParOf" srcId="{0C72B305-1DBD-484C-8152-A224390C7DD8}" destId="{6E4A2429-8C71-45F2-AEAB-0D4178D9E4C9}" srcOrd="2" destOrd="0" presId="urn:microsoft.com/office/officeart/2005/8/layout/orgChart1"/>
    <dgm:cxn modelId="{0016CFDD-2FEE-42EB-83D1-935013F989C2}" type="presParOf" srcId="{0C72B305-1DBD-484C-8152-A224390C7DD8}" destId="{0BA3329C-DB2A-4CF1-ADA9-BDDCF3DABD92}" srcOrd="3" destOrd="0" presId="urn:microsoft.com/office/officeart/2005/8/layout/orgChart1"/>
    <dgm:cxn modelId="{351B3DC0-6094-47D6-9312-E24F575DEBA1}" type="presParOf" srcId="{0BA3329C-DB2A-4CF1-ADA9-BDDCF3DABD92}" destId="{4FE05912-B34D-44B0-A327-766DF9F6A572}" srcOrd="0" destOrd="0" presId="urn:microsoft.com/office/officeart/2005/8/layout/orgChart1"/>
    <dgm:cxn modelId="{CEE5BF59-225B-4252-B44A-DAE8773F9645}" type="presParOf" srcId="{4FE05912-B34D-44B0-A327-766DF9F6A572}" destId="{691FA420-AC72-4032-A242-54FEA07BD775}" srcOrd="0" destOrd="0" presId="urn:microsoft.com/office/officeart/2005/8/layout/orgChart1"/>
    <dgm:cxn modelId="{CD850236-0B57-4FE7-A299-472CEAC83AF8}" type="presParOf" srcId="{4FE05912-B34D-44B0-A327-766DF9F6A572}" destId="{79CC6992-E8FF-4B69-A6C9-4317D67BFD13}" srcOrd="1" destOrd="0" presId="urn:microsoft.com/office/officeart/2005/8/layout/orgChart1"/>
    <dgm:cxn modelId="{FD5D7F91-0BDB-4793-A9AB-66894E65EEF2}" type="presParOf" srcId="{0BA3329C-DB2A-4CF1-ADA9-BDDCF3DABD92}" destId="{12A0DD1B-B490-4A4A-ABB4-0F38D0703DE4}" srcOrd="1" destOrd="0" presId="urn:microsoft.com/office/officeart/2005/8/layout/orgChart1"/>
    <dgm:cxn modelId="{EEBE0515-C20E-4498-BB58-3A76DA49196E}" type="presParOf" srcId="{0BA3329C-DB2A-4CF1-ADA9-BDDCF3DABD92}" destId="{7E7FFB46-B54E-4CB1-973E-5839DD0EEC3A}" srcOrd="2" destOrd="0" presId="urn:microsoft.com/office/officeart/2005/8/layout/orgChart1"/>
    <dgm:cxn modelId="{082803A1-F3B7-4236-9DCF-764970AA9384}" type="presParOf" srcId="{0C72B305-1DBD-484C-8152-A224390C7DD8}" destId="{5840CA7D-B528-4172-AF28-F2ABD21791D0}" srcOrd="4" destOrd="0" presId="urn:microsoft.com/office/officeart/2005/8/layout/orgChart1"/>
    <dgm:cxn modelId="{9BE2BDEF-B973-4D3F-BBAD-816706E705B9}" type="presParOf" srcId="{0C72B305-1DBD-484C-8152-A224390C7DD8}" destId="{0E964DAF-D055-424B-94F4-957D7B2BB297}" srcOrd="5" destOrd="0" presId="urn:microsoft.com/office/officeart/2005/8/layout/orgChart1"/>
    <dgm:cxn modelId="{DFBBF06F-992D-4A20-BA85-3B19146D9348}" type="presParOf" srcId="{0E964DAF-D055-424B-94F4-957D7B2BB297}" destId="{9D2EF2FB-ABEC-43BF-AD65-5EE5588330FD}" srcOrd="0" destOrd="0" presId="urn:microsoft.com/office/officeart/2005/8/layout/orgChart1"/>
    <dgm:cxn modelId="{02AE764F-D865-45C0-891A-B97996A82147}" type="presParOf" srcId="{9D2EF2FB-ABEC-43BF-AD65-5EE5588330FD}" destId="{B497FF15-C133-4C01-9120-D85304CD44B4}" srcOrd="0" destOrd="0" presId="urn:microsoft.com/office/officeart/2005/8/layout/orgChart1"/>
    <dgm:cxn modelId="{5D77047B-ACF6-496B-82A1-2C5D9714DECE}" type="presParOf" srcId="{9D2EF2FB-ABEC-43BF-AD65-5EE5588330FD}" destId="{ADCEB2CB-E4A8-4918-AFB8-F559EB69EA12}" srcOrd="1" destOrd="0" presId="urn:microsoft.com/office/officeart/2005/8/layout/orgChart1"/>
    <dgm:cxn modelId="{77C50B21-17AF-4C92-B345-47D5074094D7}" type="presParOf" srcId="{0E964DAF-D055-424B-94F4-957D7B2BB297}" destId="{B5E80453-BE9E-4375-96EC-BAEAA2F7DA5C}" srcOrd="1" destOrd="0" presId="urn:microsoft.com/office/officeart/2005/8/layout/orgChart1"/>
    <dgm:cxn modelId="{B38FED0D-30AF-455B-8C24-066801F7A755}" type="presParOf" srcId="{0E964DAF-D055-424B-94F4-957D7B2BB297}" destId="{268C5195-1BF2-4C9D-ACC1-27481592E74D}" srcOrd="2" destOrd="0" presId="urn:microsoft.com/office/officeart/2005/8/layout/orgChart1"/>
    <dgm:cxn modelId="{AAB5C8B6-F2EC-4779-AA4E-75A6671547F7}" type="presParOf" srcId="{AF04D9C9-B240-4EF2-A9C4-45BFD6C29871}" destId="{1023B629-BD8A-4E7E-AB27-588EDF800B6C}" srcOrd="2" destOrd="0" presId="urn:microsoft.com/office/officeart/2005/8/layout/orgChart1"/>
    <dgm:cxn modelId="{94D143C9-A1A4-4CF5-91F2-7B88E6EEEA90}" type="presParOf" srcId="{3B5FFA81-68E6-4E67-A6F1-3F991E4ABDD5}" destId="{D618635D-14C1-4F8B-8F27-6944FA9A0731}" srcOrd="2" destOrd="0" presId="urn:microsoft.com/office/officeart/2005/8/layout/orgChart1"/>
    <dgm:cxn modelId="{68919D65-73F9-4E54-9577-C3A4C995053C}" type="presParOf" srcId="{3B5FFA81-68E6-4E67-A6F1-3F991E4ABDD5}" destId="{2298B8B1-133D-466A-87B1-4C8AE36F0E4D}" srcOrd="3" destOrd="0" presId="urn:microsoft.com/office/officeart/2005/8/layout/orgChart1"/>
    <dgm:cxn modelId="{D44534CA-BA3E-4F64-8F44-CFF54E0E46C2}" type="presParOf" srcId="{2298B8B1-133D-466A-87B1-4C8AE36F0E4D}" destId="{F5A1352B-76C8-461A-908E-C9A178D9F642}" srcOrd="0" destOrd="0" presId="urn:microsoft.com/office/officeart/2005/8/layout/orgChart1"/>
    <dgm:cxn modelId="{C1BDF540-EC90-4BFF-A5C3-39CE17BA3665}" type="presParOf" srcId="{F5A1352B-76C8-461A-908E-C9A178D9F642}" destId="{DADF508F-64AD-4C0B-9E6F-C5D5A70D094F}" srcOrd="0" destOrd="0" presId="urn:microsoft.com/office/officeart/2005/8/layout/orgChart1"/>
    <dgm:cxn modelId="{A0234D8C-1BEB-4481-8A41-795F4BC26821}" type="presParOf" srcId="{F5A1352B-76C8-461A-908E-C9A178D9F642}" destId="{D913759C-8DC1-4377-942F-A78468BB5C88}" srcOrd="1" destOrd="0" presId="urn:microsoft.com/office/officeart/2005/8/layout/orgChart1"/>
    <dgm:cxn modelId="{38CDAD2C-E3B7-4132-BDEB-F4F30DC19F1B}" type="presParOf" srcId="{2298B8B1-133D-466A-87B1-4C8AE36F0E4D}" destId="{E06A8368-3139-45D2-A3AE-B8F6A7D8CDFF}" srcOrd="1" destOrd="0" presId="urn:microsoft.com/office/officeart/2005/8/layout/orgChart1"/>
    <dgm:cxn modelId="{CC5FBA14-4231-4DBD-9F73-71215F6E85E5}" type="presParOf" srcId="{E06A8368-3139-45D2-A3AE-B8F6A7D8CDFF}" destId="{745CFC96-9B40-41D1-B812-13C321605176}" srcOrd="0" destOrd="0" presId="urn:microsoft.com/office/officeart/2005/8/layout/orgChart1"/>
    <dgm:cxn modelId="{6E92EAA7-9E4D-481E-BC4D-4B4E85BDFAEE}" type="presParOf" srcId="{E06A8368-3139-45D2-A3AE-B8F6A7D8CDFF}" destId="{447D0456-4D24-4105-B12A-57D571CEA26A}" srcOrd="1" destOrd="0" presId="urn:microsoft.com/office/officeart/2005/8/layout/orgChart1"/>
    <dgm:cxn modelId="{992533C2-F126-4158-BB4B-0AC9CFA8169D}" type="presParOf" srcId="{447D0456-4D24-4105-B12A-57D571CEA26A}" destId="{1C39804E-C878-4866-BFD8-4C399BC664D3}" srcOrd="0" destOrd="0" presId="urn:microsoft.com/office/officeart/2005/8/layout/orgChart1"/>
    <dgm:cxn modelId="{9EDCF82D-7A08-42DA-B5A9-C10CEAF28E62}" type="presParOf" srcId="{1C39804E-C878-4866-BFD8-4C399BC664D3}" destId="{EC535DF8-1B54-48CE-A03F-D603079E5E78}" srcOrd="0" destOrd="0" presId="urn:microsoft.com/office/officeart/2005/8/layout/orgChart1"/>
    <dgm:cxn modelId="{0660AB26-97AF-4D95-B3DA-F6CB3E4D9AB4}" type="presParOf" srcId="{1C39804E-C878-4866-BFD8-4C399BC664D3}" destId="{F242E8B9-3AC9-4224-BF1D-8F73C7DA4ED8}" srcOrd="1" destOrd="0" presId="urn:microsoft.com/office/officeart/2005/8/layout/orgChart1"/>
    <dgm:cxn modelId="{C9B39637-FB2D-402B-BA92-CB5BE9A350F3}" type="presParOf" srcId="{447D0456-4D24-4105-B12A-57D571CEA26A}" destId="{396A5A1C-6E5B-40AA-A664-01C988719EA2}" srcOrd="1" destOrd="0" presId="urn:microsoft.com/office/officeart/2005/8/layout/orgChart1"/>
    <dgm:cxn modelId="{9F476A81-77C6-4FB1-BDBA-D38C297DA090}" type="presParOf" srcId="{447D0456-4D24-4105-B12A-57D571CEA26A}" destId="{AAC071EE-2E21-4724-8F08-EAD17DD3D23A}" srcOrd="2" destOrd="0" presId="urn:microsoft.com/office/officeart/2005/8/layout/orgChart1"/>
    <dgm:cxn modelId="{9CA29FA1-B2C0-40BB-B250-334C7D24E87A}" type="presParOf" srcId="{E06A8368-3139-45D2-A3AE-B8F6A7D8CDFF}" destId="{B342E19E-3D7E-4083-983C-A4E6BE56F3D1}" srcOrd="2" destOrd="0" presId="urn:microsoft.com/office/officeart/2005/8/layout/orgChart1"/>
    <dgm:cxn modelId="{84499E99-CE41-4A73-A173-5DAAAA174E88}" type="presParOf" srcId="{E06A8368-3139-45D2-A3AE-B8F6A7D8CDFF}" destId="{E0726447-652A-46B9-8635-0EAFF392A608}" srcOrd="3" destOrd="0" presId="urn:microsoft.com/office/officeart/2005/8/layout/orgChart1"/>
    <dgm:cxn modelId="{F321F1C6-59AF-4E0E-BD36-94D9D44D069A}" type="presParOf" srcId="{E0726447-652A-46B9-8635-0EAFF392A608}" destId="{88200162-9A13-4DA7-977C-54FBCCECE2CC}" srcOrd="0" destOrd="0" presId="urn:microsoft.com/office/officeart/2005/8/layout/orgChart1"/>
    <dgm:cxn modelId="{68A5F8E1-83BA-42BF-B0C5-4AFC89A7391C}" type="presParOf" srcId="{88200162-9A13-4DA7-977C-54FBCCECE2CC}" destId="{86B708A7-2528-4DBB-BB62-5E2E340614AD}" srcOrd="0" destOrd="0" presId="urn:microsoft.com/office/officeart/2005/8/layout/orgChart1"/>
    <dgm:cxn modelId="{668C8A16-3814-4F63-B90E-8A15116AAA37}" type="presParOf" srcId="{88200162-9A13-4DA7-977C-54FBCCECE2CC}" destId="{930C87E9-9BB0-4C0E-9127-95E585176E3E}" srcOrd="1" destOrd="0" presId="urn:microsoft.com/office/officeart/2005/8/layout/orgChart1"/>
    <dgm:cxn modelId="{211AE0B7-A271-403D-B341-E34AF84BA1D4}" type="presParOf" srcId="{E0726447-652A-46B9-8635-0EAFF392A608}" destId="{C3A73433-197A-4356-85C9-A0F9B78A5762}" srcOrd="1" destOrd="0" presId="urn:microsoft.com/office/officeart/2005/8/layout/orgChart1"/>
    <dgm:cxn modelId="{9B1CCA90-D421-4667-B35D-33F926965134}" type="presParOf" srcId="{E0726447-652A-46B9-8635-0EAFF392A608}" destId="{30F74DF9-46BB-4B74-921C-5A0CFF5AEF07}" srcOrd="2" destOrd="0" presId="urn:microsoft.com/office/officeart/2005/8/layout/orgChart1"/>
    <dgm:cxn modelId="{A2436149-FE26-49FC-A22A-4795AF2ACE45}" type="presParOf" srcId="{2298B8B1-133D-466A-87B1-4C8AE36F0E4D}" destId="{72EB19C6-8CFC-48CF-8184-28685F3333A9}" srcOrd="2" destOrd="0" presId="urn:microsoft.com/office/officeart/2005/8/layout/orgChart1"/>
    <dgm:cxn modelId="{9A6216D4-CB1A-4636-93B2-20FBDC455FDC}" type="presParOf" srcId="{3B5FFA81-68E6-4E67-A6F1-3F991E4ABDD5}" destId="{505C4C91-761E-439F-8972-698896125B63}" srcOrd="4" destOrd="0" presId="urn:microsoft.com/office/officeart/2005/8/layout/orgChart1"/>
    <dgm:cxn modelId="{6022D1C7-CF94-4716-8BA9-15B71EEE0DA8}" type="presParOf" srcId="{3B5FFA81-68E6-4E67-A6F1-3F991E4ABDD5}" destId="{83A4F5AB-1B7E-464D-813E-3748C66EC8DA}" srcOrd="5" destOrd="0" presId="urn:microsoft.com/office/officeart/2005/8/layout/orgChart1"/>
    <dgm:cxn modelId="{85CC564E-287F-4A44-A13B-D3B8A77BC5D9}" type="presParOf" srcId="{83A4F5AB-1B7E-464D-813E-3748C66EC8DA}" destId="{224BD86E-E171-4B02-95B2-1BF88B7C691C}" srcOrd="0" destOrd="0" presId="urn:microsoft.com/office/officeart/2005/8/layout/orgChart1"/>
    <dgm:cxn modelId="{DD8DB2B8-5C49-439C-94DE-529130AD224C}" type="presParOf" srcId="{224BD86E-E171-4B02-95B2-1BF88B7C691C}" destId="{FC819129-6363-47C0-A806-BECB4A44E89A}" srcOrd="0" destOrd="0" presId="urn:microsoft.com/office/officeart/2005/8/layout/orgChart1"/>
    <dgm:cxn modelId="{669B6045-7C1B-4163-85B3-766C53D9C11C}" type="presParOf" srcId="{224BD86E-E171-4B02-95B2-1BF88B7C691C}" destId="{D76E18CE-83DA-4244-8A00-2CB0D900CCCC}" srcOrd="1" destOrd="0" presId="urn:microsoft.com/office/officeart/2005/8/layout/orgChart1"/>
    <dgm:cxn modelId="{F5C9C750-A030-4DA1-A81F-FDB0C3314789}" type="presParOf" srcId="{83A4F5AB-1B7E-464D-813E-3748C66EC8DA}" destId="{8E3BFB61-5D6D-4F06-A3E5-0EE0732DEB6B}" srcOrd="1" destOrd="0" presId="urn:microsoft.com/office/officeart/2005/8/layout/orgChart1"/>
    <dgm:cxn modelId="{DD3929CE-DD13-424D-9D49-7BAA5C4BBC84}" type="presParOf" srcId="{8E3BFB61-5D6D-4F06-A3E5-0EE0732DEB6B}" destId="{A625977E-6A08-471E-89A5-C3934865FE64}" srcOrd="0" destOrd="0" presId="urn:microsoft.com/office/officeart/2005/8/layout/orgChart1"/>
    <dgm:cxn modelId="{E673A9CA-7E53-47FF-A736-D9C21EF32370}" type="presParOf" srcId="{8E3BFB61-5D6D-4F06-A3E5-0EE0732DEB6B}" destId="{360E8A0D-C434-4141-8F97-DB93EE968494}" srcOrd="1" destOrd="0" presId="urn:microsoft.com/office/officeart/2005/8/layout/orgChart1"/>
    <dgm:cxn modelId="{220C6106-633E-449A-986C-9F4A1D775E97}" type="presParOf" srcId="{360E8A0D-C434-4141-8F97-DB93EE968494}" destId="{DD628CB5-ED7D-4031-8768-3E7583ECE776}" srcOrd="0" destOrd="0" presId="urn:microsoft.com/office/officeart/2005/8/layout/orgChart1"/>
    <dgm:cxn modelId="{EA0A6217-9CA7-405D-9599-9F6A25AB3BC9}" type="presParOf" srcId="{DD628CB5-ED7D-4031-8768-3E7583ECE776}" destId="{B3605F64-197E-432E-867E-75DADA4A775A}" srcOrd="0" destOrd="0" presId="urn:microsoft.com/office/officeart/2005/8/layout/orgChart1"/>
    <dgm:cxn modelId="{DF60672F-4240-4661-87D7-5E1C8CED0C30}" type="presParOf" srcId="{DD628CB5-ED7D-4031-8768-3E7583ECE776}" destId="{A3293432-1359-46A6-95DA-63162459B3D0}" srcOrd="1" destOrd="0" presId="urn:microsoft.com/office/officeart/2005/8/layout/orgChart1"/>
    <dgm:cxn modelId="{A5A207F4-4030-4A39-8F8B-D1E368612392}" type="presParOf" srcId="{360E8A0D-C434-4141-8F97-DB93EE968494}" destId="{63A62B76-9A23-4821-BDE4-D060C62E78F4}" srcOrd="1" destOrd="0" presId="urn:microsoft.com/office/officeart/2005/8/layout/orgChart1"/>
    <dgm:cxn modelId="{E8C3AA8B-B1ED-44C0-A105-D5F6FB9B5CFE}" type="presParOf" srcId="{360E8A0D-C434-4141-8F97-DB93EE968494}" destId="{7363A683-7E41-4A9E-9B6E-7F0A33C3E485}" srcOrd="2" destOrd="0" presId="urn:microsoft.com/office/officeart/2005/8/layout/orgChart1"/>
    <dgm:cxn modelId="{B9053639-3479-4266-BF44-56C52E55C49D}" type="presParOf" srcId="{8E3BFB61-5D6D-4F06-A3E5-0EE0732DEB6B}" destId="{5ED04C6D-BD92-4295-A97A-C434757230A3}" srcOrd="2" destOrd="0" presId="urn:microsoft.com/office/officeart/2005/8/layout/orgChart1"/>
    <dgm:cxn modelId="{16D2389A-AF5B-47E8-B97C-98C6870D9727}" type="presParOf" srcId="{8E3BFB61-5D6D-4F06-A3E5-0EE0732DEB6B}" destId="{C09BFC1E-10AA-4223-AFA7-FCD4199D1B34}" srcOrd="3" destOrd="0" presId="urn:microsoft.com/office/officeart/2005/8/layout/orgChart1"/>
    <dgm:cxn modelId="{0227E2BE-D711-47EB-B657-7252B08315B0}" type="presParOf" srcId="{C09BFC1E-10AA-4223-AFA7-FCD4199D1B34}" destId="{B2D03FB8-12D5-4FB8-9B77-B8D69E8AE6E1}" srcOrd="0" destOrd="0" presId="urn:microsoft.com/office/officeart/2005/8/layout/orgChart1"/>
    <dgm:cxn modelId="{EEA27B99-933F-45F8-9F06-26B6B36F9608}" type="presParOf" srcId="{B2D03FB8-12D5-4FB8-9B77-B8D69E8AE6E1}" destId="{4C396986-CED2-4EC1-8697-4F82F5E3CC04}" srcOrd="0" destOrd="0" presId="urn:microsoft.com/office/officeart/2005/8/layout/orgChart1"/>
    <dgm:cxn modelId="{E53214FC-AD67-4BD0-A14B-DC0091A73D4D}" type="presParOf" srcId="{B2D03FB8-12D5-4FB8-9B77-B8D69E8AE6E1}" destId="{FA4EC132-64D4-4147-86B6-56AC8AFE5E3B}" srcOrd="1" destOrd="0" presId="urn:microsoft.com/office/officeart/2005/8/layout/orgChart1"/>
    <dgm:cxn modelId="{2A441C8D-87A4-4C2A-B005-6295A605CCB3}" type="presParOf" srcId="{C09BFC1E-10AA-4223-AFA7-FCD4199D1B34}" destId="{A37CB5FC-780A-4B36-A05B-4231BCC231CD}" srcOrd="1" destOrd="0" presId="urn:microsoft.com/office/officeart/2005/8/layout/orgChart1"/>
    <dgm:cxn modelId="{7BEDFAD0-FB17-4671-B69A-E45596577900}" type="presParOf" srcId="{C09BFC1E-10AA-4223-AFA7-FCD4199D1B34}" destId="{78BDD13A-2DAB-4A0B-873B-6B0132FE549F}" srcOrd="2" destOrd="0" presId="urn:microsoft.com/office/officeart/2005/8/layout/orgChart1"/>
    <dgm:cxn modelId="{6DBAD8BA-0D3F-4903-B66D-04B57710F8D3}" type="presParOf" srcId="{8E3BFB61-5D6D-4F06-A3E5-0EE0732DEB6B}" destId="{4EE33693-3C84-4861-B6E9-86A4FB7FC0C6}" srcOrd="4" destOrd="0" presId="urn:microsoft.com/office/officeart/2005/8/layout/orgChart1"/>
    <dgm:cxn modelId="{805E744B-BF0F-40A0-861E-86331E6124CC}" type="presParOf" srcId="{8E3BFB61-5D6D-4F06-A3E5-0EE0732DEB6B}" destId="{D586A494-3B27-413D-8361-2C0B39873784}" srcOrd="5" destOrd="0" presId="urn:microsoft.com/office/officeart/2005/8/layout/orgChart1"/>
    <dgm:cxn modelId="{69E18201-1224-45DA-9A4B-E9A6EBA584B8}" type="presParOf" srcId="{D586A494-3B27-413D-8361-2C0B39873784}" destId="{DA3960D0-7745-4E78-9512-88717F10B4D8}" srcOrd="0" destOrd="0" presId="urn:microsoft.com/office/officeart/2005/8/layout/orgChart1"/>
    <dgm:cxn modelId="{80C46D23-EFF4-4DC5-A0FE-5B7ABC7FF6FE}" type="presParOf" srcId="{DA3960D0-7745-4E78-9512-88717F10B4D8}" destId="{ABC2B189-0A38-4D7B-BB74-8C29D9CB96C3}" srcOrd="0" destOrd="0" presId="urn:microsoft.com/office/officeart/2005/8/layout/orgChart1"/>
    <dgm:cxn modelId="{117108DB-3DFE-4422-B14D-C1460D6CEE58}" type="presParOf" srcId="{DA3960D0-7745-4E78-9512-88717F10B4D8}" destId="{0514302D-11E0-4C04-A1A4-6FB7A5C88948}" srcOrd="1" destOrd="0" presId="urn:microsoft.com/office/officeart/2005/8/layout/orgChart1"/>
    <dgm:cxn modelId="{EDDC690E-3138-4EB5-956F-8587C2034174}" type="presParOf" srcId="{D586A494-3B27-413D-8361-2C0B39873784}" destId="{56ED81A4-0AB3-4E71-A57F-E640B81A3F71}" srcOrd="1" destOrd="0" presId="urn:microsoft.com/office/officeart/2005/8/layout/orgChart1"/>
    <dgm:cxn modelId="{150C42CC-36EB-4156-8696-51D8F3556343}" type="presParOf" srcId="{D586A494-3B27-413D-8361-2C0B39873784}" destId="{4DAF0F9E-CB97-444A-AC77-356437CE0F83}" srcOrd="2" destOrd="0" presId="urn:microsoft.com/office/officeart/2005/8/layout/orgChart1"/>
    <dgm:cxn modelId="{A2E33808-E9D1-4707-B2A2-4FA508B653C6}" type="presParOf" srcId="{83A4F5AB-1B7E-464D-813E-3748C66EC8DA}" destId="{734D9F30-08F1-4604-A45C-39796CC723FF}" srcOrd="2" destOrd="0" presId="urn:microsoft.com/office/officeart/2005/8/layout/orgChart1"/>
    <dgm:cxn modelId="{CEECB8CD-BE13-4190-8C73-35B0C10E327E}" type="presParOf" srcId="{3B5FFA81-68E6-4E67-A6F1-3F991E4ABDD5}" destId="{311288F4-367D-47C8-AB16-AC6C0F260D0A}" srcOrd="6" destOrd="0" presId="urn:microsoft.com/office/officeart/2005/8/layout/orgChart1"/>
    <dgm:cxn modelId="{9F1AEA64-4251-4CCA-8C89-5914D7B817B5}" type="presParOf" srcId="{3B5FFA81-68E6-4E67-A6F1-3F991E4ABDD5}" destId="{C65EB39A-4F2A-48CD-AD81-0CA8866FE3EC}" srcOrd="7" destOrd="0" presId="urn:microsoft.com/office/officeart/2005/8/layout/orgChart1"/>
    <dgm:cxn modelId="{B84AF961-06FD-43C5-8191-4AD48AB96EB1}" type="presParOf" srcId="{C65EB39A-4F2A-48CD-AD81-0CA8866FE3EC}" destId="{E170BB05-EA8A-4395-B2CF-11EE9B3901E5}" srcOrd="0" destOrd="0" presId="urn:microsoft.com/office/officeart/2005/8/layout/orgChart1"/>
    <dgm:cxn modelId="{BF48BB53-2BE2-4DB0-800F-89B4A252B221}" type="presParOf" srcId="{E170BB05-EA8A-4395-B2CF-11EE9B3901E5}" destId="{2DEC65B6-B871-4BC6-82FE-60F0949BD258}" srcOrd="0" destOrd="0" presId="urn:microsoft.com/office/officeart/2005/8/layout/orgChart1"/>
    <dgm:cxn modelId="{78ED9367-E446-4B13-89AC-8D27EDC4BC74}" type="presParOf" srcId="{E170BB05-EA8A-4395-B2CF-11EE9B3901E5}" destId="{70EB85C2-5E0E-4F88-BD9F-1FE7449F5DB4}" srcOrd="1" destOrd="0" presId="urn:microsoft.com/office/officeart/2005/8/layout/orgChart1"/>
    <dgm:cxn modelId="{26A23F9D-8FE4-42BC-BDE8-3D8733DB6721}" type="presParOf" srcId="{C65EB39A-4F2A-48CD-AD81-0CA8866FE3EC}" destId="{9E311B2F-91A8-4D3D-B476-3EB0BFAC0D9B}" srcOrd="1" destOrd="0" presId="urn:microsoft.com/office/officeart/2005/8/layout/orgChart1"/>
    <dgm:cxn modelId="{2C9242F5-4A69-4E22-B07E-34DE4869505F}" type="presParOf" srcId="{9E311B2F-91A8-4D3D-B476-3EB0BFAC0D9B}" destId="{98E818F2-46C3-4040-83C6-BE74802FA14D}" srcOrd="0" destOrd="0" presId="urn:microsoft.com/office/officeart/2005/8/layout/orgChart1"/>
    <dgm:cxn modelId="{97BFFDED-64D2-47C2-8BA5-B5FC91CE1A28}" type="presParOf" srcId="{9E311B2F-91A8-4D3D-B476-3EB0BFAC0D9B}" destId="{AC614208-FF0B-4F29-8739-AF7E3C335DF8}" srcOrd="1" destOrd="0" presId="urn:microsoft.com/office/officeart/2005/8/layout/orgChart1"/>
    <dgm:cxn modelId="{E4F95FF7-1B4E-4424-B57F-B686F05ED89C}" type="presParOf" srcId="{AC614208-FF0B-4F29-8739-AF7E3C335DF8}" destId="{6BB66B7B-E820-4438-8808-3996EA1C78DF}" srcOrd="0" destOrd="0" presId="urn:microsoft.com/office/officeart/2005/8/layout/orgChart1"/>
    <dgm:cxn modelId="{F3AEE24E-92F2-4862-8F67-7896AC22A789}" type="presParOf" srcId="{6BB66B7B-E820-4438-8808-3996EA1C78DF}" destId="{E8D7B643-6F75-40BF-A3A5-292198FEDC6C}" srcOrd="0" destOrd="0" presId="urn:microsoft.com/office/officeart/2005/8/layout/orgChart1"/>
    <dgm:cxn modelId="{864A41C0-14CB-454E-B66C-6AF510904FA9}" type="presParOf" srcId="{6BB66B7B-E820-4438-8808-3996EA1C78DF}" destId="{039D7C4A-0BAF-4F63-B142-292A9707ABBB}" srcOrd="1" destOrd="0" presId="urn:microsoft.com/office/officeart/2005/8/layout/orgChart1"/>
    <dgm:cxn modelId="{2117D714-C9AA-4F32-83EF-874C55A84C8D}" type="presParOf" srcId="{AC614208-FF0B-4F29-8739-AF7E3C335DF8}" destId="{CC942440-9ED7-488D-99DF-F6BF45CC2435}" srcOrd="1" destOrd="0" presId="urn:microsoft.com/office/officeart/2005/8/layout/orgChart1"/>
    <dgm:cxn modelId="{D5BF317A-3004-4BDF-ABB0-56A5956C2A0B}" type="presParOf" srcId="{AC614208-FF0B-4F29-8739-AF7E3C335DF8}" destId="{F5C9FBE7-5252-419D-BB2B-62A204B65BDA}" srcOrd="2" destOrd="0" presId="urn:microsoft.com/office/officeart/2005/8/layout/orgChart1"/>
    <dgm:cxn modelId="{C4667492-47F2-421A-A7B6-95594EA8D9C0}" type="presParOf" srcId="{9E311B2F-91A8-4D3D-B476-3EB0BFAC0D9B}" destId="{AE57D2BD-1B6A-4608-9E68-CF81B1E0F2E8}" srcOrd="2" destOrd="0" presId="urn:microsoft.com/office/officeart/2005/8/layout/orgChart1"/>
    <dgm:cxn modelId="{ACF067D4-7603-4E73-AA69-1D5F8A50605A}" type="presParOf" srcId="{9E311B2F-91A8-4D3D-B476-3EB0BFAC0D9B}" destId="{9829685E-F261-4180-9021-198CA9C802A9}" srcOrd="3" destOrd="0" presId="urn:microsoft.com/office/officeart/2005/8/layout/orgChart1"/>
    <dgm:cxn modelId="{4658CBCA-B3E1-4A44-A482-055100A3CDE9}" type="presParOf" srcId="{9829685E-F261-4180-9021-198CA9C802A9}" destId="{902861DF-4B3F-4104-963A-BB5F619B9301}" srcOrd="0" destOrd="0" presId="urn:microsoft.com/office/officeart/2005/8/layout/orgChart1"/>
    <dgm:cxn modelId="{CF9320A6-CDBA-425A-A29C-8745818C1DD5}" type="presParOf" srcId="{902861DF-4B3F-4104-963A-BB5F619B9301}" destId="{884B1D12-3E79-4944-BD46-8E769E76188C}" srcOrd="0" destOrd="0" presId="urn:microsoft.com/office/officeart/2005/8/layout/orgChart1"/>
    <dgm:cxn modelId="{400A3B9F-2BBF-41C6-BD36-BBD1E97EB206}" type="presParOf" srcId="{902861DF-4B3F-4104-963A-BB5F619B9301}" destId="{66487BFE-2F42-48D1-9994-747F3CFD7F69}" srcOrd="1" destOrd="0" presId="urn:microsoft.com/office/officeart/2005/8/layout/orgChart1"/>
    <dgm:cxn modelId="{3906C72D-77E3-44FE-959F-067C991D9E33}" type="presParOf" srcId="{9829685E-F261-4180-9021-198CA9C802A9}" destId="{B2C01F84-D2FA-4E9C-8CEA-CBA14D410DCA}" srcOrd="1" destOrd="0" presId="urn:microsoft.com/office/officeart/2005/8/layout/orgChart1"/>
    <dgm:cxn modelId="{985F957F-DF13-4B3A-84B3-DC7D13320EFD}" type="presParOf" srcId="{9829685E-F261-4180-9021-198CA9C802A9}" destId="{93738CD7-FBFE-46C3-976D-392BDACB6931}" srcOrd="2" destOrd="0" presId="urn:microsoft.com/office/officeart/2005/8/layout/orgChart1"/>
    <dgm:cxn modelId="{63F29942-EFC3-4B3F-AE87-3FA49BDF6D56}" type="presParOf" srcId="{9E311B2F-91A8-4D3D-B476-3EB0BFAC0D9B}" destId="{43EB4322-2817-42C0-950F-73CC9153E299}" srcOrd="4" destOrd="0" presId="urn:microsoft.com/office/officeart/2005/8/layout/orgChart1"/>
    <dgm:cxn modelId="{DC74FA12-D7E7-4EB7-B1BE-B35F19249D8B}" type="presParOf" srcId="{9E311B2F-91A8-4D3D-B476-3EB0BFAC0D9B}" destId="{404323DE-7697-4796-BBF9-FFE719557BF3}" srcOrd="5" destOrd="0" presId="urn:microsoft.com/office/officeart/2005/8/layout/orgChart1"/>
    <dgm:cxn modelId="{B6F1729C-82E0-41C7-B172-B6A86BFFE3E0}" type="presParOf" srcId="{404323DE-7697-4796-BBF9-FFE719557BF3}" destId="{94EFAA8B-AFB7-4D73-AEC3-BE5290B5B6F6}" srcOrd="0" destOrd="0" presId="urn:microsoft.com/office/officeart/2005/8/layout/orgChart1"/>
    <dgm:cxn modelId="{87E699BC-CE13-4945-8227-73F25C940F3B}" type="presParOf" srcId="{94EFAA8B-AFB7-4D73-AEC3-BE5290B5B6F6}" destId="{66225162-17BC-4DDA-8A85-226432103F18}" srcOrd="0" destOrd="0" presId="urn:microsoft.com/office/officeart/2005/8/layout/orgChart1"/>
    <dgm:cxn modelId="{C3740FA3-A39E-408E-8F50-CAB0EFC77A5D}" type="presParOf" srcId="{94EFAA8B-AFB7-4D73-AEC3-BE5290B5B6F6}" destId="{2288BCE1-0ED0-4428-B2E2-60AFB83D91DB}" srcOrd="1" destOrd="0" presId="urn:microsoft.com/office/officeart/2005/8/layout/orgChart1"/>
    <dgm:cxn modelId="{8E22C23B-5C1D-4002-81EF-7543FDBCC602}" type="presParOf" srcId="{404323DE-7697-4796-BBF9-FFE719557BF3}" destId="{04F19791-8F95-466D-A872-FC36C5B2F06C}" srcOrd="1" destOrd="0" presId="urn:microsoft.com/office/officeart/2005/8/layout/orgChart1"/>
    <dgm:cxn modelId="{4BEE4163-CA62-4CF2-8C33-66B8BAD19342}" type="presParOf" srcId="{404323DE-7697-4796-BBF9-FFE719557BF3}" destId="{59994F65-F27B-4C25-94A1-7792057D7DFB}" srcOrd="2" destOrd="0" presId="urn:microsoft.com/office/officeart/2005/8/layout/orgChart1"/>
    <dgm:cxn modelId="{9F625D96-B8F6-4BDB-91CC-7D73674E7537}" type="presParOf" srcId="{9E311B2F-91A8-4D3D-B476-3EB0BFAC0D9B}" destId="{68723316-160E-42F9-92AE-81A158B8F163}" srcOrd="6" destOrd="0" presId="urn:microsoft.com/office/officeart/2005/8/layout/orgChart1"/>
    <dgm:cxn modelId="{6CA3D3A5-5782-4E16-A823-2D76710FB421}" type="presParOf" srcId="{9E311B2F-91A8-4D3D-B476-3EB0BFAC0D9B}" destId="{6FFECE71-3D23-483D-A48E-DFF797DB3A55}" srcOrd="7" destOrd="0" presId="urn:microsoft.com/office/officeart/2005/8/layout/orgChart1"/>
    <dgm:cxn modelId="{84C8EAFC-59A8-438D-9075-7776694DF346}" type="presParOf" srcId="{6FFECE71-3D23-483D-A48E-DFF797DB3A55}" destId="{5643D788-EEDF-40D5-9A28-4CC4BC09B802}" srcOrd="0" destOrd="0" presId="urn:microsoft.com/office/officeart/2005/8/layout/orgChart1"/>
    <dgm:cxn modelId="{DC0401BF-BC73-4541-8415-AF9A81CCB562}" type="presParOf" srcId="{5643D788-EEDF-40D5-9A28-4CC4BC09B802}" destId="{2D2B0957-1D46-44C6-9A8F-85CA78E18DC9}" srcOrd="0" destOrd="0" presId="urn:microsoft.com/office/officeart/2005/8/layout/orgChart1"/>
    <dgm:cxn modelId="{9F1F9687-0A55-4539-AF8B-4F6A7BDC74BF}" type="presParOf" srcId="{5643D788-EEDF-40D5-9A28-4CC4BC09B802}" destId="{57B62AEE-672E-430F-9C57-687CA484506E}" srcOrd="1" destOrd="0" presId="urn:microsoft.com/office/officeart/2005/8/layout/orgChart1"/>
    <dgm:cxn modelId="{B1EA67A6-E539-483C-8B72-0062990BDE7B}" type="presParOf" srcId="{6FFECE71-3D23-483D-A48E-DFF797DB3A55}" destId="{D04D7D9C-6B8B-4CF2-A269-3D8482A6B17B}" srcOrd="1" destOrd="0" presId="urn:microsoft.com/office/officeart/2005/8/layout/orgChart1"/>
    <dgm:cxn modelId="{8F8B8EE8-680E-487C-BC42-B3E6E6C994DD}" type="presParOf" srcId="{6FFECE71-3D23-483D-A48E-DFF797DB3A55}" destId="{70AFD4AE-AD3F-46D8-B905-1145C9397513}" srcOrd="2" destOrd="0" presId="urn:microsoft.com/office/officeart/2005/8/layout/orgChart1"/>
    <dgm:cxn modelId="{21167D38-A426-4484-9E9D-0132AEC1E15C}" type="presParOf" srcId="{9E311B2F-91A8-4D3D-B476-3EB0BFAC0D9B}" destId="{85227945-B070-493E-A96C-EFDED2C0A197}" srcOrd="8" destOrd="0" presId="urn:microsoft.com/office/officeart/2005/8/layout/orgChart1"/>
    <dgm:cxn modelId="{E4E97439-36F0-4D3D-8D85-7ACE7686C8D5}" type="presParOf" srcId="{9E311B2F-91A8-4D3D-B476-3EB0BFAC0D9B}" destId="{BE45552D-2E6A-490A-8E04-993AB2398895}" srcOrd="9" destOrd="0" presId="urn:microsoft.com/office/officeart/2005/8/layout/orgChart1"/>
    <dgm:cxn modelId="{E92D7192-D270-4B86-916C-5285C942BE3E}" type="presParOf" srcId="{BE45552D-2E6A-490A-8E04-993AB2398895}" destId="{46A4898E-BB9B-42A5-99BE-D2EEA24267B7}" srcOrd="0" destOrd="0" presId="urn:microsoft.com/office/officeart/2005/8/layout/orgChart1"/>
    <dgm:cxn modelId="{560D36D2-63F9-4E61-AB3D-3A68437644A3}" type="presParOf" srcId="{46A4898E-BB9B-42A5-99BE-D2EEA24267B7}" destId="{F406F320-8559-4871-947A-4242A2BF501B}" srcOrd="0" destOrd="0" presId="urn:microsoft.com/office/officeart/2005/8/layout/orgChart1"/>
    <dgm:cxn modelId="{14E39B63-DDAD-4158-AA1C-E23C570475AA}" type="presParOf" srcId="{46A4898E-BB9B-42A5-99BE-D2EEA24267B7}" destId="{0135F6F6-0709-468F-B6A7-B3E5DCECB005}" srcOrd="1" destOrd="0" presId="urn:microsoft.com/office/officeart/2005/8/layout/orgChart1"/>
    <dgm:cxn modelId="{D09222CF-E60A-44C0-8974-3A0035793E00}" type="presParOf" srcId="{BE45552D-2E6A-490A-8E04-993AB2398895}" destId="{33DF192D-DC66-4D32-92A6-7EA593F42830}" srcOrd="1" destOrd="0" presId="urn:microsoft.com/office/officeart/2005/8/layout/orgChart1"/>
    <dgm:cxn modelId="{21F3EC52-95D5-46E7-AE57-F3DC85434314}" type="presParOf" srcId="{BE45552D-2E6A-490A-8E04-993AB2398895}" destId="{A14031B3-E54B-4755-B72F-FE5BE5AE8FD3}" srcOrd="2" destOrd="0" presId="urn:microsoft.com/office/officeart/2005/8/layout/orgChart1"/>
    <dgm:cxn modelId="{CB4E9184-96E1-496E-B14B-0542C8954C3F}" type="presParOf" srcId="{C65EB39A-4F2A-48CD-AD81-0CA8866FE3EC}" destId="{FD3C057B-5D54-4068-A7F7-8C0DBEF6BEE4}" srcOrd="2" destOrd="0" presId="urn:microsoft.com/office/officeart/2005/8/layout/orgChart1"/>
    <dgm:cxn modelId="{D0BA4F32-628E-42EF-8AB6-552EA0ACD0EE}" type="presParOf" srcId="{C4A43156-CD38-440E-9DC4-4B55D0FB05EC}" destId="{C4A88A82-8DB8-4446-8C89-C8D9633EF3DF}" srcOrd="2" destOrd="0" presId="urn:microsoft.com/office/officeart/2005/8/layout/orgChart1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27945-B070-493E-A96C-EFDED2C0A197}">
      <dsp:nvSpPr>
        <dsp:cNvPr id="0" name=""/>
        <dsp:cNvSpPr/>
      </dsp:nvSpPr>
      <dsp:spPr>
        <a:xfrm>
          <a:off x="6321174" y="1371598"/>
          <a:ext cx="162493" cy="311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5624"/>
              </a:lnTo>
              <a:lnTo>
                <a:pt x="162493" y="3115624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23316-160E-42F9-92AE-81A158B8F163}">
      <dsp:nvSpPr>
        <dsp:cNvPr id="0" name=""/>
        <dsp:cNvSpPr/>
      </dsp:nvSpPr>
      <dsp:spPr>
        <a:xfrm>
          <a:off x="6321174" y="1371598"/>
          <a:ext cx="162493" cy="2494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012"/>
              </a:lnTo>
              <a:lnTo>
                <a:pt x="162493" y="2494012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B4322-2817-42C0-950F-73CC9153E299}">
      <dsp:nvSpPr>
        <dsp:cNvPr id="0" name=""/>
        <dsp:cNvSpPr/>
      </dsp:nvSpPr>
      <dsp:spPr>
        <a:xfrm>
          <a:off x="6321174" y="1371598"/>
          <a:ext cx="162493" cy="191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497"/>
              </a:lnTo>
              <a:lnTo>
                <a:pt x="162493" y="1914497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7D2BD-1B6A-4608-9E68-CF81B1E0F2E8}">
      <dsp:nvSpPr>
        <dsp:cNvPr id="0" name=""/>
        <dsp:cNvSpPr/>
      </dsp:nvSpPr>
      <dsp:spPr>
        <a:xfrm>
          <a:off x="6321174" y="1371598"/>
          <a:ext cx="162493" cy="1217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084"/>
              </a:lnTo>
              <a:lnTo>
                <a:pt x="162493" y="1217084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818F2-46C3-4040-83C6-BE74802FA14D}">
      <dsp:nvSpPr>
        <dsp:cNvPr id="0" name=""/>
        <dsp:cNvSpPr/>
      </dsp:nvSpPr>
      <dsp:spPr>
        <a:xfrm>
          <a:off x="6321174" y="1371598"/>
          <a:ext cx="162493" cy="4755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5548"/>
              </a:lnTo>
              <a:lnTo>
                <a:pt x="162493" y="475548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88F4-367D-47C8-AB16-AC6C0F260D0A}">
      <dsp:nvSpPr>
        <dsp:cNvPr id="0" name=""/>
        <dsp:cNvSpPr/>
      </dsp:nvSpPr>
      <dsp:spPr>
        <a:xfrm>
          <a:off x="4390370" y="429673"/>
          <a:ext cx="2415099" cy="33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27"/>
              </a:lnTo>
              <a:lnTo>
                <a:pt x="2415099" y="209427"/>
              </a:lnTo>
              <a:lnTo>
                <a:pt x="2415099" y="33655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33693-3C84-4861-B6E9-86A4FB7FC0C6}">
      <dsp:nvSpPr>
        <dsp:cNvPr id="0" name=""/>
        <dsp:cNvSpPr/>
      </dsp:nvSpPr>
      <dsp:spPr>
        <a:xfrm>
          <a:off x="4471151" y="1371598"/>
          <a:ext cx="172288" cy="1217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084"/>
              </a:lnTo>
              <a:lnTo>
                <a:pt x="172288" y="1217084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04C6D-BD92-4295-A97A-C434757230A3}">
      <dsp:nvSpPr>
        <dsp:cNvPr id="0" name=""/>
        <dsp:cNvSpPr/>
      </dsp:nvSpPr>
      <dsp:spPr>
        <a:xfrm>
          <a:off x="4471151" y="1371598"/>
          <a:ext cx="172288" cy="45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086"/>
              </a:lnTo>
              <a:lnTo>
                <a:pt x="172288" y="455086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5977E-6A08-471E-89A5-C3934865FE64}">
      <dsp:nvSpPr>
        <dsp:cNvPr id="0" name=""/>
        <dsp:cNvSpPr/>
      </dsp:nvSpPr>
      <dsp:spPr>
        <a:xfrm>
          <a:off x="3949177" y="1371598"/>
          <a:ext cx="521974" cy="455086"/>
        </a:xfrm>
        <a:custGeom>
          <a:avLst/>
          <a:gdLst/>
          <a:ahLst/>
          <a:cxnLst/>
          <a:rect l="0" t="0" r="0" b="0"/>
          <a:pathLst>
            <a:path>
              <a:moveTo>
                <a:pt x="521974" y="0"/>
              </a:moveTo>
              <a:lnTo>
                <a:pt x="521974" y="455086"/>
              </a:lnTo>
              <a:lnTo>
                <a:pt x="0" y="455086"/>
              </a:lnTo>
            </a:path>
          </a:pathLst>
        </a:custGeom>
        <a:noFill/>
        <a:ln w="19050" cap="flat" cmpd="sng" algn="ctr">
          <a:solidFill>
            <a:srgbClr val="BCCEE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C4C91-761E-439F-8972-698896125B63}">
      <dsp:nvSpPr>
        <dsp:cNvPr id="0" name=""/>
        <dsp:cNvSpPr/>
      </dsp:nvSpPr>
      <dsp:spPr>
        <a:xfrm>
          <a:off x="4390370" y="429673"/>
          <a:ext cx="565076" cy="33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21"/>
              </a:lnTo>
              <a:lnTo>
                <a:pt x="565076" y="209421"/>
              </a:lnTo>
              <a:lnTo>
                <a:pt x="565076" y="336549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2E19E-3D7E-4083-983C-A4E6BE56F3D1}">
      <dsp:nvSpPr>
        <dsp:cNvPr id="0" name=""/>
        <dsp:cNvSpPr/>
      </dsp:nvSpPr>
      <dsp:spPr>
        <a:xfrm>
          <a:off x="2760266" y="1371598"/>
          <a:ext cx="130566" cy="251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2485"/>
              </a:lnTo>
              <a:lnTo>
                <a:pt x="130566" y="251248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CFC96-9B40-41D1-B812-13C321605176}">
      <dsp:nvSpPr>
        <dsp:cNvPr id="0" name=""/>
        <dsp:cNvSpPr/>
      </dsp:nvSpPr>
      <dsp:spPr>
        <a:xfrm>
          <a:off x="2760266" y="1371598"/>
          <a:ext cx="130566" cy="1476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679"/>
              </a:lnTo>
              <a:lnTo>
                <a:pt x="130566" y="1476679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8635D-14C1-4F8B-8F27-6944FA9A0731}">
      <dsp:nvSpPr>
        <dsp:cNvPr id="0" name=""/>
        <dsp:cNvSpPr/>
      </dsp:nvSpPr>
      <dsp:spPr>
        <a:xfrm>
          <a:off x="3244562" y="429673"/>
          <a:ext cx="1145808" cy="336555"/>
        </a:xfrm>
        <a:custGeom>
          <a:avLst/>
          <a:gdLst/>
          <a:ahLst/>
          <a:cxnLst/>
          <a:rect l="0" t="0" r="0" b="0"/>
          <a:pathLst>
            <a:path>
              <a:moveTo>
                <a:pt x="1145808" y="0"/>
              </a:moveTo>
              <a:lnTo>
                <a:pt x="1145808" y="209427"/>
              </a:lnTo>
              <a:lnTo>
                <a:pt x="0" y="209427"/>
              </a:lnTo>
              <a:lnTo>
                <a:pt x="0" y="33655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0CA7D-B528-4172-AF28-F2ABD21791D0}">
      <dsp:nvSpPr>
        <dsp:cNvPr id="0" name=""/>
        <dsp:cNvSpPr/>
      </dsp:nvSpPr>
      <dsp:spPr>
        <a:xfrm>
          <a:off x="978318" y="1371598"/>
          <a:ext cx="171348" cy="2196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046"/>
              </a:lnTo>
              <a:lnTo>
                <a:pt x="171348" y="2196046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A2429-8C71-45F2-AEAB-0D4178D9E4C9}">
      <dsp:nvSpPr>
        <dsp:cNvPr id="0" name=""/>
        <dsp:cNvSpPr/>
      </dsp:nvSpPr>
      <dsp:spPr>
        <a:xfrm>
          <a:off x="978318" y="1371598"/>
          <a:ext cx="171348" cy="1336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420"/>
              </a:lnTo>
              <a:lnTo>
                <a:pt x="171348" y="1336420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6F45B-6646-407D-AE6F-1CF82BF5EEE8}">
      <dsp:nvSpPr>
        <dsp:cNvPr id="0" name=""/>
        <dsp:cNvSpPr/>
      </dsp:nvSpPr>
      <dsp:spPr>
        <a:xfrm>
          <a:off x="978318" y="1371598"/>
          <a:ext cx="171348" cy="47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795"/>
              </a:lnTo>
              <a:lnTo>
                <a:pt x="171348" y="47679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C779B-A20F-476F-984B-0B024B743E13}">
      <dsp:nvSpPr>
        <dsp:cNvPr id="0" name=""/>
        <dsp:cNvSpPr/>
      </dsp:nvSpPr>
      <dsp:spPr>
        <a:xfrm>
          <a:off x="1592580" y="429673"/>
          <a:ext cx="2797790" cy="336555"/>
        </a:xfrm>
        <a:custGeom>
          <a:avLst/>
          <a:gdLst/>
          <a:ahLst/>
          <a:cxnLst/>
          <a:rect l="0" t="0" r="0" b="0"/>
          <a:pathLst>
            <a:path>
              <a:moveTo>
                <a:pt x="2797790" y="0"/>
              </a:moveTo>
              <a:lnTo>
                <a:pt x="2797790" y="209427"/>
              </a:lnTo>
              <a:lnTo>
                <a:pt x="0" y="209427"/>
              </a:lnTo>
              <a:lnTo>
                <a:pt x="0" y="33655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7F1DE-E08C-48E3-82A8-2B5E4BE5B62D}">
      <dsp:nvSpPr>
        <dsp:cNvPr id="0" name=""/>
        <dsp:cNvSpPr/>
      </dsp:nvSpPr>
      <dsp:spPr>
        <a:xfrm>
          <a:off x="2662572" y="0"/>
          <a:ext cx="3455597" cy="429673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Tantrums +/- Aggression</a:t>
          </a:r>
          <a:endParaRPr lang="en-US" sz="1800" kern="1200" dirty="0"/>
        </a:p>
      </dsp:txBody>
      <dsp:txXfrm>
        <a:off x="2662572" y="0"/>
        <a:ext cx="3455597" cy="429673"/>
      </dsp:txXfrm>
    </dsp:sp>
    <dsp:sp modelId="{92855A30-2600-4296-9B54-FA4DCCF58A9A}">
      <dsp:nvSpPr>
        <dsp:cNvPr id="0" name=""/>
        <dsp:cNvSpPr/>
      </dsp:nvSpPr>
      <dsp:spPr>
        <a:xfrm>
          <a:off x="824753" y="766228"/>
          <a:ext cx="1535654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Communication</a:t>
          </a:r>
          <a:endParaRPr lang="en-US" sz="1600" kern="1200" dirty="0"/>
        </a:p>
      </dsp:txBody>
      <dsp:txXfrm>
        <a:off x="824753" y="766228"/>
        <a:ext cx="1535654" cy="605370"/>
      </dsp:txXfrm>
    </dsp:sp>
    <dsp:sp modelId="{D41473A0-0BE1-4081-8804-76A72FAF7DA3}">
      <dsp:nvSpPr>
        <dsp:cNvPr id="0" name=""/>
        <dsp:cNvSpPr/>
      </dsp:nvSpPr>
      <dsp:spPr>
        <a:xfrm>
          <a:off x="1149667" y="1545709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PECS trials in class (</a:t>
          </a:r>
          <a:r>
            <a:rPr lang="en-US" sz="1400" kern="1200" dirty="0" err="1" smtClean="0"/>
            <a:t>slp</a:t>
          </a:r>
          <a:r>
            <a:rPr lang="en-US" sz="1400" kern="1200" dirty="0" smtClean="0"/>
            <a:t>)</a:t>
          </a:r>
          <a:endParaRPr lang="en-US" sz="1400" kern="1200" dirty="0"/>
        </a:p>
      </dsp:txBody>
      <dsp:txXfrm>
        <a:off x="1149667" y="1545709"/>
        <a:ext cx="1210740" cy="605370"/>
      </dsp:txXfrm>
    </dsp:sp>
    <dsp:sp modelId="{691FA420-AC72-4032-A242-54FEA07BD775}">
      <dsp:nvSpPr>
        <dsp:cNvPr id="0" name=""/>
        <dsp:cNvSpPr/>
      </dsp:nvSpPr>
      <dsp:spPr>
        <a:xfrm>
          <a:off x="1149667" y="2405334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PECS use 24/7</a:t>
          </a:r>
          <a:endParaRPr lang="en-US" sz="1400" kern="1200" dirty="0"/>
        </a:p>
      </dsp:txBody>
      <dsp:txXfrm>
        <a:off x="1149667" y="2405334"/>
        <a:ext cx="1210740" cy="605370"/>
      </dsp:txXfrm>
    </dsp:sp>
    <dsp:sp modelId="{B497FF15-C133-4C01-9120-D85304CD44B4}">
      <dsp:nvSpPr>
        <dsp:cNvPr id="0" name=""/>
        <dsp:cNvSpPr/>
      </dsp:nvSpPr>
      <dsp:spPr>
        <a:xfrm>
          <a:off x="1149667" y="3264960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 parents/in-home</a:t>
          </a:r>
          <a:endParaRPr lang="en-US" sz="1400" kern="1200" dirty="0"/>
        </a:p>
      </dsp:txBody>
      <dsp:txXfrm>
        <a:off x="1149667" y="3264960"/>
        <a:ext cx="1210740" cy="605370"/>
      </dsp:txXfrm>
    </dsp:sp>
    <dsp:sp modelId="{DADF508F-64AD-4C0B-9E6F-C5D5A70D094F}">
      <dsp:nvSpPr>
        <dsp:cNvPr id="0" name=""/>
        <dsp:cNvSpPr/>
      </dsp:nvSpPr>
      <dsp:spPr>
        <a:xfrm>
          <a:off x="2639192" y="766228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Behavioral Response</a:t>
          </a:r>
          <a:endParaRPr lang="en-US" sz="1600" kern="1200" dirty="0"/>
        </a:p>
      </dsp:txBody>
      <dsp:txXfrm>
        <a:off x="2639192" y="766228"/>
        <a:ext cx="1210740" cy="605370"/>
      </dsp:txXfrm>
    </dsp:sp>
    <dsp:sp modelId="{EC535DF8-1B54-48CE-A03F-D603079E5E78}">
      <dsp:nvSpPr>
        <dsp:cNvPr id="0" name=""/>
        <dsp:cNvSpPr/>
      </dsp:nvSpPr>
      <dsp:spPr>
        <a:xfrm>
          <a:off x="2890832" y="2285998"/>
          <a:ext cx="1314306" cy="1124559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Behavior Plan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" b="1" kern="1200" dirty="0" smtClean="0"/>
            <a:t> 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>– Reinforce Non Tantrums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Deny Escape</a:t>
          </a:r>
        </a:p>
      </dsp:txBody>
      <dsp:txXfrm>
        <a:off x="2890832" y="2285998"/>
        <a:ext cx="1314306" cy="1124559"/>
      </dsp:txXfrm>
    </dsp:sp>
    <dsp:sp modelId="{86B708A7-2528-4DBB-BB62-5E2E340614AD}">
      <dsp:nvSpPr>
        <dsp:cNvPr id="0" name=""/>
        <dsp:cNvSpPr/>
      </dsp:nvSpPr>
      <dsp:spPr>
        <a:xfrm>
          <a:off x="2890832" y="3581399"/>
          <a:ext cx="1265078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Parents shadow and run plan</a:t>
          </a:r>
          <a:endParaRPr lang="en-US" sz="1400" kern="1200" dirty="0"/>
        </a:p>
      </dsp:txBody>
      <dsp:txXfrm>
        <a:off x="2890832" y="3581399"/>
        <a:ext cx="1265078" cy="605370"/>
      </dsp:txXfrm>
    </dsp:sp>
    <dsp:sp modelId="{FC819129-6363-47C0-A806-BECB4A44E89A}">
      <dsp:nvSpPr>
        <dsp:cNvPr id="0" name=""/>
        <dsp:cNvSpPr/>
      </dsp:nvSpPr>
      <dsp:spPr>
        <a:xfrm>
          <a:off x="4350077" y="766222"/>
          <a:ext cx="1210740" cy="605376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Sleep Deficit</a:t>
          </a:r>
          <a:endParaRPr lang="en-US" sz="1600" kern="1200" dirty="0"/>
        </a:p>
      </dsp:txBody>
      <dsp:txXfrm>
        <a:off x="4350077" y="766222"/>
        <a:ext cx="1210740" cy="605376"/>
      </dsp:txXfrm>
    </dsp:sp>
    <dsp:sp modelId="{B3605F64-197E-432E-867E-75DADA4A775A}">
      <dsp:nvSpPr>
        <dsp:cNvPr id="0" name=""/>
        <dsp:cNvSpPr/>
      </dsp:nvSpPr>
      <dsp:spPr>
        <a:xfrm>
          <a:off x="2738437" y="1524000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Weaned off </a:t>
          </a:r>
          <a:r>
            <a:rPr lang="en-US" sz="1400" kern="1200" dirty="0" err="1" smtClean="0"/>
            <a:t>Risperidone</a:t>
          </a:r>
          <a:endParaRPr lang="en-US" sz="1400" kern="1200" dirty="0"/>
        </a:p>
      </dsp:txBody>
      <dsp:txXfrm>
        <a:off x="2738437" y="1524000"/>
        <a:ext cx="1210740" cy="605370"/>
      </dsp:txXfrm>
    </dsp:sp>
    <dsp:sp modelId="{4C396986-CED2-4EC1-8697-4F82F5E3CC04}">
      <dsp:nvSpPr>
        <dsp:cNvPr id="0" name=""/>
        <dsp:cNvSpPr/>
      </dsp:nvSpPr>
      <dsp:spPr>
        <a:xfrm>
          <a:off x="4643439" y="1524000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Sleep Hygiene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Trazodone</a:t>
          </a:r>
          <a:endParaRPr lang="en-US" sz="1400" kern="1200" dirty="0"/>
        </a:p>
      </dsp:txBody>
      <dsp:txXfrm>
        <a:off x="4643439" y="1524000"/>
        <a:ext cx="1210740" cy="605370"/>
      </dsp:txXfrm>
    </dsp:sp>
    <dsp:sp modelId="{ABC2B189-0A38-4D7B-BB74-8C29D9CB96C3}">
      <dsp:nvSpPr>
        <dsp:cNvPr id="0" name=""/>
        <dsp:cNvSpPr/>
      </dsp:nvSpPr>
      <dsp:spPr>
        <a:xfrm>
          <a:off x="4643439" y="2285998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Sleep hygiene training with parents</a:t>
          </a:r>
          <a:endParaRPr lang="en-US" sz="1400" kern="1200" dirty="0"/>
        </a:p>
      </dsp:txBody>
      <dsp:txXfrm>
        <a:off x="4643439" y="2285998"/>
        <a:ext cx="1210740" cy="605370"/>
      </dsp:txXfrm>
    </dsp:sp>
    <dsp:sp modelId="{2DEC65B6-B871-4BC6-82FE-60F0949BD258}">
      <dsp:nvSpPr>
        <dsp:cNvPr id="0" name=""/>
        <dsp:cNvSpPr/>
      </dsp:nvSpPr>
      <dsp:spPr>
        <a:xfrm>
          <a:off x="6200100" y="766228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Structure Environment</a:t>
          </a:r>
          <a:endParaRPr lang="en-US" sz="1600" kern="1200" dirty="0"/>
        </a:p>
      </dsp:txBody>
      <dsp:txXfrm>
        <a:off x="6200100" y="766228"/>
        <a:ext cx="1210740" cy="605370"/>
      </dsp:txXfrm>
    </dsp:sp>
    <dsp:sp modelId="{E8D7B643-6F75-40BF-A3A5-292198FEDC6C}">
      <dsp:nvSpPr>
        <dsp:cNvPr id="0" name=""/>
        <dsp:cNvSpPr/>
      </dsp:nvSpPr>
      <dsp:spPr>
        <a:xfrm>
          <a:off x="6483667" y="1545709"/>
          <a:ext cx="1210740" cy="602875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Visual Schedule</a:t>
          </a:r>
          <a:endParaRPr lang="en-US" sz="1400" kern="1200" dirty="0"/>
        </a:p>
      </dsp:txBody>
      <dsp:txXfrm>
        <a:off x="6483667" y="1545709"/>
        <a:ext cx="1210740" cy="602875"/>
      </dsp:txXfrm>
    </dsp:sp>
    <dsp:sp modelId="{884B1D12-3E79-4944-BD46-8E769E76188C}">
      <dsp:nvSpPr>
        <dsp:cNvPr id="0" name=""/>
        <dsp:cNvSpPr/>
      </dsp:nvSpPr>
      <dsp:spPr>
        <a:xfrm>
          <a:off x="6483667" y="2285998"/>
          <a:ext cx="1210740" cy="60537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Visual Transition Countdown</a:t>
          </a:r>
          <a:endParaRPr lang="en-US" sz="1400" kern="1200" dirty="0"/>
        </a:p>
      </dsp:txBody>
      <dsp:txXfrm>
        <a:off x="6483667" y="2285998"/>
        <a:ext cx="1210740" cy="605370"/>
      </dsp:txXfrm>
    </dsp:sp>
    <dsp:sp modelId="{66225162-17BC-4DDA-8A85-226432103F18}">
      <dsp:nvSpPr>
        <dsp:cNvPr id="0" name=""/>
        <dsp:cNvSpPr/>
      </dsp:nvSpPr>
      <dsp:spPr>
        <a:xfrm>
          <a:off x="6483667" y="3048001"/>
          <a:ext cx="1210740" cy="476190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Motor Breaks</a:t>
          </a:r>
          <a:endParaRPr lang="en-US" sz="1400" kern="1200" dirty="0"/>
        </a:p>
      </dsp:txBody>
      <dsp:txXfrm>
        <a:off x="6483667" y="3048001"/>
        <a:ext cx="1210740" cy="476190"/>
      </dsp:txXfrm>
    </dsp:sp>
    <dsp:sp modelId="{2D2B0957-1D46-44C6-9A8F-85CA78E18DC9}">
      <dsp:nvSpPr>
        <dsp:cNvPr id="0" name=""/>
        <dsp:cNvSpPr/>
      </dsp:nvSpPr>
      <dsp:spPr>
        <a:xfrm>
          <a:off x="6483667" y="3657597"/>
          <a:ext cx="1210740" cy="416028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Table Top Learning</a:t>
          </a:r>
          <a:endParaRPr lang="en-US" sz="1400" kern="1200" dirty="0"/>
        </a:p>
      </dsp:txBody>
      <dsp:txXfrm>
        <a:off x="6483667" y="3657597"/>
        <a:ext cx="1210740" cy="416028"/>
      </dsp:txXfrm>
    </dsp:sp>
    <dsp:sp modelId="{F406F320-8559-4871-947A-4242A2BF501B}">
      <dsp:nvSpPr>
        <dsp:cNvPr id="0" name=""/>
        <dsp:cNvSpPr/>
      </dsp:nvSpPr>
      <dsp:spPr>
        <a:xfrm>
          <a:off x="6483667" y="4267198"/>
          <a:ext cx="1210740" cy="440049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Transfer to School/Parents</a:t>
          </a:r>
          <a:endParaRPr lang="en-US" sz="1400" kern="1200" dirty="0"/>
        </a:p>
      </dsp:txBody>
      <dsp:txXfrm>
        <a:off x="6483667" y="4267198"/>
        <a:ext cx="1210740" cy="440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31520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Inpatient Psychiatric Treatment of Serious Behavioral 	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Matthew Siegel, M.D.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Disturbance in Autism Spectrum Disorders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40C6AA5F-DFC7-4148-BE60-6205AFE2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59A9D2-1B92-462C-A0B0-66ADBB796BB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011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Mean iq=73, adaptive = 55, 52% ADOS MODULE 1OR2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77943" indent="-299209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96835" indent="-23936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75569" indent="-23936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54304" indent="-23936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D2B036-2EE3-45E9-B9A8-6AD823797AC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29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EB2DC-1DC6-484E-A4DC-E010C2A6592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Triggers, Antecedents &amp; Setting Events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- Can include physical discomfort, stressful situations, withdrawal of attention, demands to do something, changes in routine, and a variety of other issues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B1ECBF-DA41-8B43-BB20-0391E35B10E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2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0FE05A-1273-4E32-AE31-15170B90A7A3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Here at 4 years old child with </a:t>
            </a:r>
            <a:r>
              <a:rPr lang="en-US" altLang="en-US" dirty="0" err="1" smtClean="0"/>
              <a:t>asd</a:t>
            </a:r>
            <a:r>
              <a:rPr lang="en-US" altLang="en-US" dirty="0" smtClean="0"/>
              <a:t> engages in self injury and is kicked out of preschool, spends 6 months at home with no services, eventually gets into a specialized pre-school.   </a:t>
            </a:r>
          </a:p>
          <a:p>
            <a:r>
              <a:rPr lang="en-US" altLang="en-US" dirty="0" smtClean="0"/>
              <a:t>Here at 7 years old the continuing self injury in a larger child is so distressing that family cannot be in public settings – no longer go to restaurants, library, grocery store and the world shrinks.  Here at age 11 aggression starts, teacher injured, sent to </a:t>
            </a:r>
            <a:r>
              <a:rPr lang="en-US" altLang="en-US" dirty="0" err="1" smtClean="0"/>
              <a:t>er</a:t>
            </a:r>
            <a:r>
              <a:rPr lang="en-US" altLang="en-US" dirty="0" smtClean="0"/>
              <a:t>, hospitalized, kicked out of local public school, now sent to out of district special placement, lose peer interactions.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565E2B-576E-4CB2-B052-B34BB19BB532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341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Parent survey of 760 children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Study of 33,00 children enrolled in Kaiser Permanente group in </a:t>
            </a:r>
            <a:r>
              <a:rPr lang="en-US" dirty="0" err="1" smtClean="0">
                <a:latin typeface="Arial" charset="0"/>
              </a:rPr>
              <a:t>nothern</a:t>
            </a:r>
            <a:r>
              <a:rPr lang="en-US" dirty="0" smtClean="0">
                <a:latin typeface="Arial" charset="0"/>
              </a:rPr>
              <a:t> California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Most units reports 10-20%</a:t>
            </a:r>
            <a:r>
              <a:rPr lang="en-US" baseline="0" dirty="0" smtClean="0">
                <a:latin typeface="Arial" charset="0"/>
              </a:rPr>
              <a:t> of admissions are </a:t>
            </a:r>
            <a:r>
              <a:rPr lang="en-US" baseline="0" dirty="0" err="1" smtClean="0">
                <a:latin typeface="Arial" charset="0"/>
              </a:rPr>
              <a:t>asd</a:t>
            </a:r>
            <a:r>
              <a:rPr lang="en-US" baseline="0" dirty="0" smtClean="0">
                <a:latin typeface="Arial" charset="0"/>
              </a:rPr>
              <a:t>/id</a:t>
            </a:r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6AA5F-DFC7-4148-BE60-6205AFE2204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1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94A13-9A67-4310-8242-6A88B1E93C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21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F5967E-D938-4409-AD95-04DB0741C96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355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academically affiliated, community-oriented</a:t>
            </a:r>
            <a:r>
              <a:rPr lang="en-US" baseline="0" dirty="0" smtClean="0"/>
              <a:t> health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B4EC5-B0EF-4754-98EB-214A561B40E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92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63EA2-E17F-459A-B01B-B8725B6700E8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55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6AA5F-DFC7-4148-BE60-6205AFE2204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49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Arial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Arial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Arial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Arial" charset="0"/>
              </a:defRPr>
            </a:lvl5pPr>
            <a:lvl6pPr marL="2657954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218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48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77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797D3A-372E-41B5-826B-DC2B04761921}" type="slidenum">
              <a:rPr lang="en-US"/>
              <a:pPr/>
              <a:t>21</a:t>
            </a:fld>
            <a:endParaRPr 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7" rIns="96653" bIns="48327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1B88D2F-1210-470C-98C7-02EEAE534DAE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58904"/>
            <a:ext cx="585216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5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372600" cy="693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8839200" cy="6553200"/>
          </a:xfrm>
          <a:prstGeom prst="rect">
            <a:avLst/>
          </a:prstGeom>
          <a:solidFill>
            <a:srgbClr val="202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8229600" cy="1828800"/>
          </a:xfrm>
        </p:spPr>
        <p:txBody>
          <a:bodyPr/>
          <a:lstStyle>
            <a:lvl1pPr algn="ctr">
              <a:defRPr sz="4200" spc="150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229600" cy="164592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98CB4-6CC3-4F27-8EC2-FB289E1DB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C57468-DCB3-40ED-8E9A-7C8FB1D31D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0"/>
            <a:ext cx="9372600" cy="693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8839200" cy="6553200"/>
          </a:xfrm>
          <a:prstGeom prst="rect">
            <a:avLst/>
          </a:prstGeom>
          <a:solidFill>
            <a:srgbClr val="202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8229600" cy="1828800"/>
          </a:xfrm>
        </p:spPr>
        <p:txBody>
          <a:bodyPr/>
          <a:lstStyle>
            <a:lvl1pPr algn="ctr">
              <a:defRPr sz="4200" spc="150" baseline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229600" cy="164592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38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8C0C4CC-D252-4329-80A5-E98D300E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5575"/>
            <a:ext cx="6705600" cy="655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7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0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5B44643-F6DA-48DC-826C-1CE4F990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5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1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7224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438401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03247A2-07AD-4D6E-B136-4FE432DEC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C0FB4CE1-B5CB-46F4-87AA-92D4DCB91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F61F06D-5CDB-4E25-BD14-78396560A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0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12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3D08DD6-5F0A-4822-933C-6948B8C0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346B2D-72BF-4781-AE93-AC9B522661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</a:defRPr>
            </a:lvl1pPr>
          </a:lstStyle>
          <a:p>
            <a:pPr>
              <a:defRPr/>
            </a:pPr>
            <a:fld id="{FCCC4BC5-B23B-4B63-B6B9-8A4744B13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3C11311-406E-4F2B-84AC-B108B51D3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EF5FA"/>
                </a:solidFill>
                <a:latin typeface="Arial" charset="0"/>
              </a:defRPr>
            </a:lvl1pPr>
          </a:lstStyle>
          <a:p>
            <a:pPr>
              <a:defRPr/>
            </a:pPr>
            <a:fld id="{1A8BF3D6-9136-484B-9DE2-17EBD7862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4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ED664E-D6F1-4FE8-9B3E-DC571904AE28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78D202-552B-4E75-8590-21EFE61D5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02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5E7738-BFC5-4F72-9CF3-131B55F49DE5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C252ED-C728-4E78-A986-87BDE267A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F11DFA-79FD-47F7-B69C-05B3B14D6D0D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792B89-DCF9-4CA5-9CC6-8623E7150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7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66CD5C-FCE4-47AB-B918-08AED5441F69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DCF065-7EE2-493E-99D5-299634B2A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787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20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AB5A88-3C8E-4A50-B5B0-C7C8388C2B1E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3F4455-606B-4F44-A142-97B9805DF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6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BF91A7-6CB3-4902-9BFD-D23E54996E94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BB7B99-55B2-4350-90E9-1DA08891A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594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834DC0-F9A4-4EAD-A3A7-8D8DB7A90E2B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5E605-E504-43A0-970F-8302F405A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0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5447"/>
            <a:ext cx="6705600" cy="655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7096D1-53DE-401E-963E-AF66C9E1A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97E8F1-F8BD-4E02-9596-81F0D5068D75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88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C266D7-8159-4A35-8822-E8ECDF713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B3914C-937C-4BF5-85C1-10070363B43C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681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997007-3954-482B-BBAA-E9A7BFC87F23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1D6340-C78E-4AA7-A10C-FF0F77EA8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88F5FB-AAB9-478D-9C38-65E5E9D69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8D4AD0-C221-4143-9846-19A60E885324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28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Option 2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23360" cy="3886200"/>
          </a:xfrm>
        </p:spPr>
        <p:txBody>
          <a:bodyPr>
            <a:noAutofit/>
          </a:bodyPr>
          <a:lstStyle>
            <a:lvl1pPr marL="285709" indent="-285709">
              <a:buClr>
                <a:srgbClr val="9E1B34"/>
              </a:buClr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>
              <a:buClr>
                <a:srgbClr val="9E1B34"/>
              </a:buClr>
              <a:defRPr sz="1800" baseline="0">
                <a:solidFill>
                  <a:schemeClr val="tx1"/>
                </a:solidFill>
              </a:defRPr>
            </a:lvl2pPr>
            <a:lvl3pPr>
              <a:buClr>
                <a:srgbClr val="9E1B34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686300" y="1295400"/>
            <a:ext cx="4023360" cy="3886200"/>
          </a:xfrm>
        </p:spPr>
        <p:txBody>
          <a:bodyPr>
            <a:noAutofit/>
          </a:bodyPr>
          <a:lstStyle>
            <a:lvl1pPr marL="285709" indent="-285709">
              <a:buClr>
                <a:srgbClr val="9E1B34"/>
              </a:buClr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>
              <a:buClr>
                <a:srgbClr val="9E1B34"/>
              </a:buClr>
              <a:defRPr sz="1800" baseline="0">
                <a:solidFill>
                  <a:schemeClr val="tx1"/>
                </a:solidFill>
              </a:defRPr>
            </a:lvl2pPr>
            <a:lvl3pPr>
              <a:buClr>
                <a:srgbClr val="9E1B34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4pPr>
            <a:lvl5pPr>
              <a:buClr>
                <a:srgbClr val="9E1B34"/>
              </a:buClr>
              <a:defRPr sz="1800">
                <a:solidFill>
                  <a:srgbClr val="695D5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01000" y="6477000"/>
            <a:ext cx="609600" cy="228600"/>
          </a:xfrm>
        </p:spPr>
        <p:txBody>
          <a:bodyPr lIns="0" tIns="0" rIns="0" bIns="0" rtlCol="0" anchor="t"/>
          <a:lstStyle>
            <a:lvl1pPr algn="r">
              <a:defRPr sz="1400" b="0">
                <a:solidFill>
                  <a:prstClr val="black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9C3E43-A817-4EC9-A866-8389BA607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73512"/>
      </p:ext>
    </p:extLst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B1AB6-FEC2-4F4D-9149-75AECB168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88604-DB54-4189-B83B-96298B32D3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D828E4-9B84-4700-BF56-ECAC16E2C6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71DB6C-B203-4D3C-8AB6-1A2649B00A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1E83F1-4299-4AEF-B257-2B1EE113AC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C1A692-2A42-4EA2-9B43-529F523F3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202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0"/>
            <a:ext cx="8407893" cy="475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 cap="small" spc="200" baseline="0">
          <a:ln>
            <a:noFill/>
          </a:ln>
          <a:solidFill>
            <a:schemeClr val="accent4">
              <a:lumMod val="20000"/>
              <a:lumOff val="8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4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202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75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0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 cap="small" spc="200">
          <a:solidFill>
            <a:srgbClr val="D4DFE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D4DFEF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4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D3C4A"/>
        </a:buClr>
        <a:buFont typeface="Wingdings" pitchFamily="2" charset="2"/>
        <a:buChar char="§"/>
        <a:defRPr sz="14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3D08479-6E86-41C6-AD3A-5B57F0D8A8A7}" type="datetimeFigureOut">
              <a:rPr lang="en-US"/>
              <a:pPr>
                <a:defRPr/>
              </a:pPr>
              <a:t>4/28/2023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DE2D560-E805-4BF4-997A-ACA172A5B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429000"/>
            <a:ext cx="8229600" cy="28194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Siegel, M.D</a:t>
            </a:r>
            <a:r>
              <a:rPr lang="en-GB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Psychiatry &amp;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Tufts University School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</a:p>
          <a:p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Vice President of Medical Affairs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Maine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Scientist III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MaineHealth Institute for Research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9144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Treatment &amp; Research For Youth with Autism and ID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480837"/>
              </p:ext>
            </p:extLst>
          </p:nvPr>
        </p:nvGraphicFramePr>
        <p:xfrm>
          <a:off x="-152400" y="1546452"/>
          <a:ext cx="9027543" cy="500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97" y="228600"/>
            <a:ext cx="8381260" cy="105439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Chief Complaint for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 Hospitalization In ASD/ID youth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6096000"/>
            <a:ext cx="19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- Siegel M, et al., </a:t>
            </a:r>
            <a:r>
              <a:rPr lang="en-US" sz="1600" i="1" dirty="0" smtClean="0">
                <a:latin typeface="+mj-lt"/>
              </a:rPr>
              <a:t>JADD</a:t>
            </a:r>
            <a:r>
              <a:rPr lang="en-US" sz="1600" dirty="0" smtClean="0">
                <a:latin typeface="+mj-lt"/>
              </a:rPr>
              <a:t>, 2011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95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8229600" cy="487679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 smtClean="0"/>
              <a:t>Comparison of two age and gender matched </a:t>
            </a:r>
            <a:r>
              <a:rPr lang="en-US" sz="2800" dirty="0"/>
              <a:t>ASD </a:t>
            </a:r>
            <a:r>
              <a:rPr lang="en-US" sz="2800" dirty="0" smtClean="0"/>
              <a:t>cohorts: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npatients - Autism </a:t>
            </a:r>
            <a:r>
              <a:rPr lang="en-US" sz="2200" dirty="0"/>
              <a:t>Inpatient Consortium (AIC) </a:t>
            </a:r>
          </a:p>
          <a:p>
            <a:pPr lvl="1"/>
            <a:r>
              <a:rPr lang="en-US" sz="2200" dirty="0"/>
              <a:t>O</a:t>
            </a:r>
            <a:r>
              <a:rPr lang="en-US" sz="2200" dirty="0" smtClean="0"/>
              <a:t>utpatients - Rhode </a:t>
            </a:r>
            <a:r>
              <a:rPr lang="en-US" sz="2200" dirty="0"/>
              <a:t>Island Consortium </a:t>
            </a:r>
            <a:r>
              <a:rPr lang="en-US" sz="2200" dirty="0" smtClean="0"/>
              <a:t>for </a:t>
            </a:r>
            <a:r>
              <a:rPr lang="en-US" sz="2200" dirty="0"/>
              <a:t>Autism Research and Treatment (RI-CART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600" dirty="0" smtClean="0"/>
              <a:t>Independently </a:t>
            </a:r>
            <a:r>
              <a:rPr lang="en-US" sz="2600" dirty="0"/>
              <a:t>increased risk of psychiatric </a:t>
            </a:r>
            <a:r>
              <a:rPr lang="en-US" sz="2600" dirty="0" smtClean="0"/>
              <a:t>hospitalization:</a:t>
            </a:r>
            <a:endParaRPr lang="en-US" sz="2600" dirty="0"/>
          </a:p>
          <a:p>
            <a:pPr lvl="1"/>
            <a:r>
              <a:rPr lang="en-US" sz="2200" dirty="0" smtClean="0"/>
              <a:t>Lower adaptive functioning</a:t>
            </a:r>
          </a:p>
          <a:p>
            <a:pPr lvl="1"/>
            <a:r>
              <a:rPr lang="en-US" sz="2200" dirty="0"/>
              <a:t>G</a:t>
            </a:r>
            <a:r>
              <a:rPr lang="en-US" sz="2200" dirty="0" smtClean="0"/>
              <a:t>reater ASD </a:t>
            </a:r>
            <a:r>
              <a:rPr lang="en-US" sz="2200" dirty="0"/>
              <a:t>symptom </a:t>
            </a:r>
            <a:r>
              <a:rPr lang="en-US" sz="2200" dirty="0" smtClean="0"/>
              <a:t>severity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ingle primary caregiver</a:t>
            </a:r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ood disorder </a:t>
            </a:r>
          </a:p>
          <a:p>
            <a:pPr lvl="1"/>
            <a:r>
              <a:rPr lang="en-US" sz="2200" dirty="0" smtClean="0"/>
              <a:t>Sleep problems  </a:t>
            </a:r>
            <a:r>
              <a:rPr lang="en-US" sz="1800" dirty="0" smtClean="0"/>
              <a:t>	                - Righi G, et al, 2017, JADD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1162"/>
            <a:ext cx="8534400" cy="731838"/>
          </a:xfrm>
        </p:spPr>
        <p:txBody>
          <a:bodyPr/>
          <a:lstStyle/>
          <a:p>
            <a:r>
              <a:rPr lang="en-US" dirty="0" smtClean="0"/>
              <a:t>Risk Factors for Hospitalization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000" y="1905000"/>
            <a:ext cx="8813800" cy="475773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Limited number of specialized units and geographic maldistribution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Almost all units are for youth.  Vanishingly few for adults (Pittsburgh, Michigan,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Iowa,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few others)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Lack of knowledge, expertise and relevant treatment approaches in many general units.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Insurance rules in some states that require a primary psychiatric diagnosis for admission, and declare ASD not to be one.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Denial of care due to misunderstanding of autism symptoms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fear and stigma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8763000" cy="1054100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Barriers to Psychiatric Hospitalization for People with ASD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Different Needs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35867"/>
              </p:ext>
            </p:extLst>
          </p:nvPr>
        </p:nvGraphicFramePr>
        <p:xfrm>
          <a:off x="152400" y="1600200"/>
          <a:ext cx="8839200" cy="507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6096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Common Elements of Psychiatric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Units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23" marB="45723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Youth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latin typeface="+mj-lt"/>
                        </a:rPr>
                        <a:t>with ASD/ID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23" marB="45723" anchor="ctr">
                    <a:solidFill>
                      <a:schemeClr val="accent4"/>
                    </a:solidFill>
                  </a:tcPr>
                </a:tc>
              </a:tr>
              <a:tr h="73156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Developed for internalizing/psychiatric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problems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Have primarily externalizing, behavioral symptoms</a:t>
                      </a:r>
                    </a:p>
                  </a:txBody>
                  <a:tcPr marT="45723" marB="45723" anchor="ctr"/>
                </a:tc>
              </a:tr>
              <a:tr h="990662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Rely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on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verbal interventions:</a:t>
                      </a:r>
                    </a:p>
                    <a:p>
                      <a:pPr marL="0" lvl="1" indent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Talking with staff, discussing events, family meetings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May struggle to understand or become agitated with verbal interventions </a:t>
                      </a:r>
                    </a:p>
                  </a:txBody>
                  <a:tcPr marT="45723" marB="45723" anchor="ctr"/>
                </a:tc>
              </a:tr>
              <a:tr h="7315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Group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programming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with high social interaction demands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May not be able to participate in groups or</a:t>
                      </a:r>
                      <a:r>
                        <a:rPr lang="en-US" sz="1800" baseline="0" dirty="0" smtClean="0">
                          <a:latin typeface="+mj-lt"/>
                        </a:rPr>
                        <a:t> meet</a:t>
                      </a:r>
                      <a:r>
                        <a:rPr lang="en-US" sz="1800" dirty="0" smtClean="0">
                          <a:latin typeface="+mj-lt"/>
                        </a:rPr>
                        <a:t> social interaction demands</a:t>
                      </a:r>
                    </a:p>
                  </a:txBody>
                  <a:tcPr marT="45723" marB="45723" anchor="ctr"/>
                </a:tc>
              </a:tr>
              <a:tr h="6706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Frequent staff transitions, shifting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schedules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j-lt"/>
                        </a:rPr>
                        <a:t>Removed from preferred routines &amp; caregivers, thrive on consistency</a:t>
                      </a:r>
                    </a:p>
                  </a:txBody>
                  <a:tcPr marT="45723" marB="45723" anchor="ctr"/>
                </a:tc>
              </a:tr>
              <a:tr h="1341207"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Unit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point or level reinforcement systems</a:t>
                      </a:r>
                    </a:p>
                    <a:p>
                      <a:pPr marL="455613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Infrequent: daily to weekly reinforcement </a:t>
                      </a:r>
                    </a:p>
                    <a:p>
                      <a:pPr marL="455613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General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reinforcers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:  unit store, hospital privileges  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latin typeface="+mj-lt"/>
                        </a:rPr>
                        <a:t>Are used to much higher frequency of reinforcement that is child-specific</a:t>
                      </a:r>
                    </a:p>
                    <a:p>
                      <a:pPr marL="455613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Agitated, excluded, non-reinforced, in room &gt; aggression &gt; seclusion/restraint</a:t>
                      </a: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7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981200"/>
            <a:ext cx="8407400" cy="4757738"/>
          </a:xfrm>
        </p:spPr>
        <p:txBody>
          <a:bodyPr/>
          <a:lstStyle/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Spring Harbor Hospital DD Unit,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Harbor Academy,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Partial Hospital Program,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K-12 and Preschool Day Treatment, </a:t>
            </a:r>
          </a:p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Toddler Early Intervention Program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Outpatient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Clinical Research 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0999" y="458724"/>
            <a:ext cx="8534400" cy="7589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Behavioral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8" name="Picture 4" descr="SpringHarbo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8" y="4455082"/>
            <a:ext cx="459179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1" y="4418131"/>
            <a:ext cx="3827422" cy="1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7781925" cy="862013"/>
          </a:xfrm>
        </p:spPr>
        <p:txBody>
          <a:bodyPr/>
          <a:lstStyle/>
          <a:p>
            <a:pPr eaLnBrk="1" hangingPunct="1"/>
            <a:r>
              <a:rPr lang="en-US" altLang="en-US" sz="1800" dirty="0" smtClean="0">
                <a:solidFill>
                  <a:srgbClr val="0070C0"/>
                </a:solidFill>
              </a:rPr>
              <a:t>  </a:t>
            </a:r>
            <a:r>
              <a:rPr lang="en-US" altLang="en-US" sz="2100" dirty="0" smtClean="0">
                <a:solidFill>
                  <a:srgbClr val="0070C0"/>
                </a:solidFill>
              </a:rPr>
              <a:t>Developmental Disorders Service</a:t>
            </a:r>
            <a:r>
              <a:rPr lang="en-US" altLang="en-US" sz="1800" dirty="0" smtClean="0">
                <a:solidFill>
                  <a:srgbClr val="0070C0"/>
                </a:solidFill>
              </a:rPr>
              <a:t/>
            </a:r>
            <a:br>
              <a:rPr lang="en-US" altLang="en-US" sz="1800" dirty="0" smtClean="0">
                <a:solidFill>
                  <a:srgbClr val="0070C0"/>
                </a:solidFill>
              </a:rPr>
            </a:br>
            <a:r>
              <a:rPr lang="en-US" altLang="en-US" sz="1800" dirty="0" smtClean="0">
                <a:solidFill>
                  <a:srgbClr val="0070C0"/>
                </a:solidFill>
              </a:rPr>
              <a:t>An integrated continuum of care, research and training serving the lifespan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264025" y="1754188"/>
            <a:ext cx="1450975" cy="1003300"/>
          </a:xfrm>
          <a:prstGeom prst="triangl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Harbor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Unit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Academy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788" b="1" dirty="0">
              <a:solidFill>
                <a:schemeClr val="bg1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3886200" y="2762250"/>
            <a:ext cx="2133600" cy="723900"/>
          </a:xfrm>
          <a:prstGeom prst="trapezoid">
            <a:avLst>
              <a:gd name="adj" fmla="val 59723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Partial Hospital Program</a:t>
            </a:r>
          </a:p>
        </p:txBody>
      </p:sp>
      <p:sp>
        <p:nvSpPr>
          <p:cNvPr id="8" name="Trapezoid 7"/>
          <p:cNvSpPr/>
          <p:nvPr/>
        </p:nvSpPr>
        <p:spPr>
          <a:xfrm>
            <a:off x="3429000" y="3459163"/>
            <a:ext cx="3028950" cy="787400"/>
          </a:xfrm>
          <a:prstGeom prst="trapezoid">
            <a:avLst>
              <a:gd name="adj" fmla="val 5972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K-12 Day Treatment      </a:t>
            </a:r>
          </a:p>
          <a:p>
            <a:pPr algn="ctr">
              <a:defRPr/>
            </a:pPr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 Day Treatment</a:t>
            </a:r>
          </a:p>
          <a:p>
            <a:pPr algn="ctr">
              <a:defRPr/>
            </a:pPr>
            <a:r>
              <a:rPr lang="en-US" sz="10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Toddler Treatment (Spec. Sect. 28)</a:t>
            </a:r>
            <a:endParaRPr lang="en-US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rapezoid 8"/>
          <p:cNvSpPr/>
          <p:nvPr/>
        </p:nvSpPr>
        <p:spPr>
          <a:xfrm>
            <a:off x="2971800" y="4246563"/>
            <a:ext cx="3943350" cy="746125"/>
          </a:xfrm>
          <a:prstGeom prst="trapezoid">
            <a:avLst>
              <a:gd name="adj" fmla="val 5972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Behavioral IOP (future)  </a:t>
            </a:r>
          </a:p>
        </p:txBody>
      </p:sp>
      <p:sp>
        <p:nvSpPr>
          <p:cNvPr id="10" name="Trapezoid 9"/>
          <p:cNvSpPr/>
          <p:nvPr/>
        </p:nvSpPr>
        <p:spPr>
          <a:xfrm>
            <a:off x="2352675" y="4992688"/>
            <a:ext cx="5200650" cy="1008062"/>
          </a:xfrm>
          <a:prstGeom prst="trapezoid">
            <a:avLst>
              <a:gd name="adj" fmla="val 63890"/>
            </a:avLst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DD Outpatient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</a:p>
          <a:p>
            <a:pPr>
              <a:defRPr/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Medical and Dental Support Services 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8037936">
            <a:off x="983457" y="3815556"/>
            <a:ext cx="4141788" cy="3333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in Social Work, Behavior Analysis (Psychology - future) </a:t>
            </a:r>
          </a:p>
        </p:txBody>
      </p:sp>
      <p:sp>
        <p:nvSpPr>
          <p:cNvPr id="12" name="Rectangle 11"/>
          <p:cNvSpPr/>
          <p:nvPr/>
        </p:nvSpPr>
        <p:spPr>
          <a:xfrm rot="18037936">
            <a:off x="1182688" y="3870325"/>
            <a:ext cx="4410075" cy="3079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Research in Physiology, Behavior, Sleep, &amp; Emotion Regulation</a:t>
            </a:r>
          </a:p>
        </p:txBody>
      </p:sp>
      <p:sp>
        <p:nvSpPr>
          <p:cNvPr id="14" name="Rectangle 13"/>
          <p:cNvSpPr/>
          <p:nvPr/>
        </p:nvSpPr>
        <p:spPr>
          <a:xfrm rot="18037936">
            <a:off x="781050" y="3790950"/>
            <a:ext cx="3854450" cy="292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&amp; Training         Family Navigator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2753" y="1863349"/>
            <a:ext cx="1616075" cy="11477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</a:t>
            </a:r>
          </a:p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$30M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Budget</a:t>
            </a:r>
          </a:p>
        </p:txBody>
      </p:sp>
      <p:sp>
        <p:nvSpPr>
          <p:cNvPr id="15" name="Rectangle 14"/>
          <p:cNvSpPr/>
          <p:nvPr/>
        </p:nvSpPr>
        <p:spPr>
          <a:xfrm rot="3495607">
            <a:off x="4947445" y="2793206"/>
            <a:ext cx="1471612" cy="1492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</a:p>
        </p:txBody>
      </p:sp>
      <p:sp>
        <p:nvSpPr>
          <p:cNvPr id="16" name="Rectangle 15"/>
          <p:cNvSpPr/>
          <p:nvPr/>
        </p:nvSpPr>
        <p:spPr>
          <a:xfrm rot="3495607">
            <a:off x="5313363" y="4579938"/>
            <a:ext cx="2979737" cy="1666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– Glickman Lauder Center</a:t>
            </a:r>
            <a:endParaRPr lang="en-US" sz="10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7577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Multi-disciplinary team at every level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Behavioral psychologist or BCBA on every team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move up and down the levels, direct hospital admissions, culture of responsibility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One medical record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80% of patients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funded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Cross-service case conference, Registered Behavior Technician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Safetycare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training for staff, and uniform formatting of behavior plans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training supported for BCBAs, Social Workers, Special Educators, Medical students/residents/fellows, Occupational Therapists.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research embedded in most programs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 of Our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of Care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62" y="1752600"/>
            <a:ext cx="9366337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Provide </a:t>
            </a:r>
            <a:r>
              <a:rPr lang="en-US" sz="2800" dirty="0" smtClean="0"/>
              <a:t>definitive, expert care to stabilize youth</a:t>
            </a:r>
            <a:r>
              <a:rPr lang="en-US" sz="2800" dirty="0" smtClean="0"/>
              <a:t>,</a:t>
            </a:r>
          </a:p>
          <a:p>
            <a:pPr marL="44450" indent="0">
              <a:buNone/>
            </a:pPr>
            <a:r>
              <a:rPr lang="en-US" sz="2800" dirty="0" smtClean="0"/>
              <a:t>   keep </a:t>
            </a:r>
            <a:r>
              <a:rPr lang="en-US" sz="2800" dirty="0" smtClean="0"/>
              <a:t>them </a:t>
            </a:r>
            <a:r>
              <a:rPr lang="en-US" sz="2800" dirty="0" smtClean="0"/>
              <a:t>in-state </a:t>
            </a:r>
            <a:r>
              <a:rPr lang="en-US" sz="2800" dirty="0" smtClean="0"/>
              <a:t>and in their homes.</a:t>
            </a:r>
          </a:p>
          <a:p>
            <a:r>
              <a:rPr lang="en-US" sz="2800" dirty="0" smtClean="0"/>
              <a:t> 12 </a:t>
            </a:r>
            <a:r>
              <a:rPr lang="en-US" sz="2800" dirty="0" smtClean="0"/>
              <a:t>bed self-contained unit</a:t>
            </a:r>
          </a:p>
          <a:p>
            <a:r>
              <a:rPr lang="en-US" sz="2800" dirty="0" smtClean="0"/>
              <a:t> Average </a:t>
            </a:r>
            <a:r>
              <a:rPr lang="en-US" sz="2800" dirty="0" smtClean="0"/>
              <a:t>length of stay (pre-pandemic) 30-40 days</a:t>
            </a:r>
          </a:p>
          <a:p>
            <a:r>
              <a:rPr lang="en-US" sz="2800" dirty="0" smtClean="0"/>
              <a:t> 4-21 </a:t>
            </a:r>
            <a:r>
              <a:rPr lang="en-US" sz="2800" dirty="0" smtClean="0"/>
              <a:t>years </a:t>
            </a:r>
            <a:r>
              <a:rPr lang="en-US" sz="2800" dirty="0" smtClean="0"/>
              <a:t>old, co-ed</a:t>
            </a:r>
            <a:endParaRPr lang="en-US" sz="2800" dirty="0" smtClean="0"/>
          </a:p>
          <a:p>
            <a:r>
              <a:rPr lang="en-US" sz="2800" dirty="0" smtClean="0"/>
              <a:t> 2/3 </a:t>
            </a:r>
            <a:r>
              <a:rPr lang="en-US" sz="2800" dirty="0" smtClean="0"/>
              <a:t>autism; 1/3 other </a:t>
            </a:r>
            <a:r>
              <a:rPr lang="en-US" sz="2800" dirty="0" smtClean="0"/>
              <a:t>(</a:t>
            </a:r>
            <a:r>
              <a:rPr lang="en-US" sz="2800" dirty="0" smtClean="0"/>
              <a:t>ID)</a:t>
            </a:r>
          </a:p>
          <a:p>
            <a:r>
              <a:rPr lang="en-US" sz="2800" dirty="0" smtClean="0"/>
              <a:t> 90</a:t>
            </a:r>
            <a:r>
              <a:rPr lang="en-US" sz="2800" dirty="0" smtClean="0"/>
              <a:t>% of youth referred are seeking residential treatment</a:t>
            </a:r>
          </a:p>
          <a:p>
            <a:r>
              <a:rPr lang="en-US" sz="2800" dirty="0" smtClean="0"/>
              <a:t> Only </a:t>
            </a:r>
            <a:r>
              <a:rPr lang="en-US" sz="2800" dirty="0" smtClean="0"/>
              <a:t>1/3 discharged to residential treatment</a:t>
            </a:r>
          </a:p>
          <a:p>
            <a:r>
              <a:rPr lang="en-US" sz="2800" dirty="0" smtClean="0"/>
              <a:t> One </a:t>
            </a:r>
            <a:r>
              <a:rPr lang="en-US" sz="2800" dirty="0" smtClean="0"/>
              <a:t>of only ~18 units in the </a:t>
            </a:r>
            <a:r>
              <a:rPr lang="en-US" sz="2800" dirty="0" smtClean="0"/>
              <a:t>country (~9 in 2010)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" y="304800"/>
            <a:ext cx="8763000" cy="1054100"/>
          </a:xfrm>
        </p:spPr>
        <p:txBody>
          <a:bodyPr/>
          <a:lstStyle/>
          <a:p>
            <a:r>
              <a:rPr lang="en-US" dirty="0" smtClean="0"/>
              <a:t>Spring Harbor Hospital Developmental Disorders Unit (DDU)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54367" y="2063200"/>
            <a:ext cx="8407893" cy="475792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Children, family and community systems   can be engaged during inpatient stabilization to address the key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of crisis.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Opportunity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 and treatment of challenging behavior, teaching new skills and setting children up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success.</a:t>
            </a:r>
          </a:p>
          <a:p>
            <a:pPr marL="45720" indent="0">
              <a:lnSpc>
                <a:spcPct val="80000"/>
              </a:lnSpc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Rigorous diagnosis and treatment of psychiatric comorbidity improves outcomes and reduces polypharmacy.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Spring Harbor Inpatient Treatment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Philosophy</a:t>
            </a:r>
          </a:p>
        </p:txBody>
      </p:sp>
    </p:spTree>
    <p:extLst>
      <p:ext uri="{BB962C8B-B14F-4D97-AF65-F5344CB8AC3E}">
        <p14:creationId xmlns:p14="http://schemas.microsoft.com/office/powerpoint/2010/main" val="2701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44599" y="1905000"/>
            <a:ext cx="8407893" cy="475792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600" dirty="0" smtClean="0"/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Child Psychiatry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Nursing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Social Work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Behavioral Psychologist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Behavior Analyst (BCBA)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Special Education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Speech Language Pathologist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Occupational Therapist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Milieu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Multi-Disciplinary 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pic>
        <p:nvPicPr>
          <p:cNvPr id="32772" name="Picture 4" descr="team-meeting-sm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/>
          <a:stretch/>
        </p:blipFill>
        <p:spPr bwMode="auto">
          <a:xfrm>
            <a:off x="5867400" y="2438400"/>
            <a:ext cx="2885092" cy="2286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839200" cy="4757929"/>
          </a:xfrm>
        </p:spPr>
        <p:txBody>
          <a:bodyPr>
            <a:normAutofit/>
          </a:bodyPr>
          <a:lstStyle/>
          <a:p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Autism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Behavioral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r>
              <a:rPr lang="en-US" altLang="en-US" sz="3600" dirty="0"/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Psychiatric Hospitalization</a:t>
            </a: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Maine Continuum of Care</a:t>
            </a: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Inpatient Research Collaborative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vs. General Child Units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Care Pathway for Psychiatric Units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Consensus Recommendations for        Inpatient Care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hangingPunct="1">
              <a:buNone/>
            </a:pPr>
            <a:endParaRPr lang="en-US" altLang="en-US" sz="3600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928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ndividualized positive behavior support plan</a:t>
            </a:r>
          </a:p>
          <a:p>
            <a:pPr marL="4572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Targeted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psychopharmacology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management skills to parents,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local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school, in-home staff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of Treatment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915401" cy="4757929"/>
          </a:xfrm>
        </p:spPr>
        <p:txBody>
          <a:bodyPr>
            <a:normAutofit/>
          </a:bodyPr>
          <a:lstStyle/>
          <a:p>
            <a:pPr marL="1588" lvl="1" indent="-1588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 tantrums (30-120 minutes/day total)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	accompanied by aggression (20-40 times/day). </a:t>
            </a:r>
          </a:p>
          <a:p>
            <a:pPr marL="1588" lvl="1" indent="-1588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Non-verbal (&lt;10 single words), reported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PECS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-1588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Pre-K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level abilities, with some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splinter skills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-1588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Physiologic: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Awakening 3-4 times a night</a:t>
            </a:r>
          </a:p>
          <a:p>
            <a:pPr marL="1588" lvl="1" indent="-1588" eaLnBrk="1" hangingPunct="1">
              <a:lnSpc>
                <a:spcPct val="110000"/>
              </a:lnSpc>
              <a:spcAft>
                <a:spcPts val="1200"/>
              </a:spcAft>
              <a:buFontTx/>
              <a:buNone/>
            </a:pPr>
            <a:r>
              <a:rPr lang="en-US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Medication: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Risperidone 4 mg/day, Benadryl PRN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763000" cy="1054394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Year Old Girl with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Autism Spectrum Disorder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Intellectual Disability (mild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Tantrum Etiology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History &amp; </a:t>
            </a:r>
            <a:r>
              <a:rPr lang="en-US" dirty="0">
                <a:solidFill>
                  <a:schemeClr val="bg1"/>
                </a:solidFill>
              </a:rPr>
              <a:t>Early </a:t>
            </a:r>
            <a:r>
              <a:rPr lang="en-US" dirty="0" smtClean="0">
                <a:solidFill>
                  <a:schemeClr val="bg1"/>
                </a:solidFill>
              </a:rPr>
              <a:t>Observation)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00" dirty="0"/>
              <a:t>Tired &amp; Sedated</a:t>
            </a:r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2500" dirty="0" smtClean="0"/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00" dirty="0" smtClean="0"/>
              <a:t>Communication frustration</a:t>
            </a:r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500" dirty="0" smtClean="0"/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00" dirty="0" smtClean="0"/>
              <a:t>Confused / disoriented: </a:t>
            </a:r>
          </a:p>
          <a:p>
            <a:pPr marL="640080" lvl="2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Lack of supports for environmental predictability</a:t>
            </a:r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500" dirty="0" smtClean="0"/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00" dirty="0" smtClean="0"/>
              <a:t>Inconsistent expectations (even with our staff)</a:t>
            </a:r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500" dirty="0" smtClean="0"/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500" dirty="0" smtClean="0"/>
              <a:t>FBA:  Reinforcement of behavior by attending to screaming (attention function), allowing task avoidance (escape function)</a:t>
            </a:r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sz="2500" dirty="0" smtClean="0"/>
          </a:p>
          <a:p>
            <a:pPr marL="822960" lvl="2" indent="-1828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2401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71424773"/>
              </p:ext>
            </p:extLst>
          </p:nvPr>
        </p:nvGraphicFramePr>
        <p:xfrm>
          <a:off x="203860" y="1752600"/>
          <a:ext cx="8915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800" y="533400"/>
            <a:ext cx="99060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road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deep </a:t>
            </a:r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ntervention:</a:t>
            </a:r>
            <a:b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065704"/>
              </p:ext>
            </p:extLst>
          </p:nvPr>
        </p:nvGraphicFramePr>
        <p:xfrm>
          <a:off x="152400" y="381000"/>
          <a:ext cx="8839200" cy="637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8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00200"/>
            <a:ext cx="8970335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1" name="Picture 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496" r="1004" b="4089"/>
          <a:stretch/>
        </p:blipFill>
        <p:spPr>
          <a:xfrm>
            <a:off x="1143000" y="1600200"/>
            <a:ext cx="6858000" cy="5240667"/>
          </a:xfrm>
          <a:noFill/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Behavioral Functioning From Admission to Discharge to 2 month follow up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0" y="621166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Siegel </a:t>
            </a:r>
            <a:r>
              <a:rPr lang="en-US" dirty="0"/>
              <a:t>M, et al.,</a:t>
            </a:r>
            <a:r>
              <a:rPr lang="en-US" i="1" dirty="0"/>
              <a:t> JADD, July,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2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182885" y="1649475"/>
            <a:ext cx="9646915" cy="475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236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16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16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16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16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site inpatient research network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funded since 2013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Autism Inpatient Collection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1500+ deeply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phenotyped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youth </a:t>
            </a:r>
          </a:p>
          <a:p>
            <a:pPr marL="365125" lvl="1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high-confidence ASD and </a:t>
            </a:r>
          </a:p>
          <a:p>
            <a:pPr marL="365125" lvl="1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emotional/behavioral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with profound autism heavily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represented (50% minimally verbal,42% ID)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Phenotypic data, biological samples and exome </a:t>
            </a:r>
          </a:p>
          <a:p>
            <a:pPr marL="365125" lvl="1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sequencing available through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SFARIBase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</a:p>
          <a:p>
            <a:pPr marL="365125" lvl="1" indent="0">
              <a:buFont typeface="Arial" panose="020B0604020202020204" pitchFamily="34" charset="0"/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approved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Emotion Dysregulation Inventory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Physiology associated with aggression</a:t>
            </a:r>
          </a:p>
          <a:p>
            <a:pPr marL="4445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95800" y="1676400"/>
            <a:ext cx="4055269" cy="2352040"/>
            <a:chOff x="304800" y="2295525"/>
            <a:chExt cx="8620125" cy="4181475"/>
          </a:xfrm>
        </p:grpSpPr>
        <p:sp>
          <p:nvSpPr>
            <p:cNvPr id="6" name="Rectangle 5"/>
            <p:cNvSpPr/>
            <p:nvPr/>
          </p:nvSpPr>
          <p:spPr>
            <a:xfrm>
              <a:off x="7027863" y="3289300"/>
              <a:ext cx="738187" cy="136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13350" y="3957638"/>
              <a:ext cx="122238" cy="13382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4899025" y="5295900"/>
              <a:ext cx="1270000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800" dirty="0" err="1">
                  <a:solidFill>
                    <a:prstClr val="black"/>
                  </a:solidFill>
                </a:rPr>
                <a:t>Cincinatti</a:t>
              </a:r>
              <a:r>
                <a:rPr lang="en-US" altLang="en-US" sz="800" dirty="0">
                  <a:solidFill>
                    <a:prstClr val="black"/>
                  </a:solidFill>
                </a:rPr>
                <a:t> Children’s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263640" y="2468880"/>
              <a:ext cx="213360" cy="190500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6050280" y="2703382"/>
              <a:ext cx="426720" cy="222173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04800" y="2295525"/>
              <a:ext cx="8620125" cy="4181475"/>
              <a:chOff x="304800" y="2295525"/>
              <a:chExt cx="8620125" cy="418147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04800" y="2295525"/>
                <a:ext cx="8620125" cy="4181475"/>
                <a:chOff x="324271" y="2139482"/>
                <a:chExt cx="8620125" cy="4181475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24271" y="2139482"/>
                  <a:ext cx="8620125" cy="4181475"/>
                  <a:chOff x="324271" y="2139482"/>
                  <a:chExt cx="8620125" cy="4181475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324271" y="2139482"/>
                    <a:ext cx="8620125" cy="4181475"/>
                    <a:chOff x="324271" y="2139482"/>
                    <a:chExt cx="8620125" cy="4181475"/>
                  </a:xfrm>
                </p:grpSpPr>
                <p:pic>
                  <p:nvPicPr>
                    <p:cNvPr id="33" name="Picture 2" descr="C:\Users\siegem\Desktop\US_Map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4271" y="2139482"/>
                      <a:ext cx="8620125" cy="418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</p:pic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6858000" y="3124200"/>
                      <a:ext cx="1295400" cy="2333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35" name="Straight Connector 34"/>
                    <p:cNvCxnSpPr>
                      <a:endCxn id="34" idx="1"/>
                    </p:cNvCxnSpPr>
                    <p:nvPr/>
                  </p:nvCxnSpPr>
                  <p:spPr>
                    <a:xfrm>
                      <a:off x="6370320" y="2971800"/>
                      <a:ext cx="487680" cy="269081"/>
                    </a:xfrm>
                    <a:prstGeom prst="line">
                      <a:avLst/>
                    </a:prstGeom>
                    <a:ln w="7620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" name="Rectangle 31"/>
                  <p:cNvSpPr/>
                  <p:nvPr/>
                </p:nvSpPr>
                <p:spPr>
                  <a:xfrm>
                    <a:off x="6370320" y="2925556"/>
                    <a:ext cx="83820" cy="180784"/>
                  </a:xfrm>
                  <a:prstGeom prst="rect">
                    <a:avLst/>
                  </a:prstGeom>
                  <a:solidFill>
                    <a:srgbClr val="BEBE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30" name="Isosceles Triangle 29"/>
                <p:cNvSpPr/>
                <p:nvPr/>
              </p:nvSpPr>
              <p:spPr>
                <a:xfrm rot="17420017">
                  <a:off x="6678565" y="2976710"/>
                  <a:ext cx="418472" cy="444567"/>
                </a:xfrm>
                <a:prstGeom prst="triangle">
                  <a:avLst>
                    <a:gd name="adj" fmla="val 41437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6324600" y="3110008"/>
                <a:ext cx="83820" cy="90392"/>
              </a:xfrm>
              <a:prstGeom prst="rect">
                <a:avLst/>
              </a:prstGeom>
              <a:solidFill>
                <a:srgbClr val="BEBE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080380" y="2426018"/>
              <a:ext cx="1295400" cy="233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>
              <a:endCxn id="12" idx="2"/>
            </p:cNvCxnSpPr>
            <p:nvPr/>
          </p:nvCxnSpPr>
          <p:spPr>
            <a:xfrm flipV="1">
              <a:off x="4343400" y="2659380"/>
              <a:ext cx="384680" cy="266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733800" y="3200400"/>
              <a:ext cx="152400" cy="180784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6422" y="3031285"/>
              <a:ext cx="152400" cy="231098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99331" y="3216993"/>
              <a:ext cx="152400" cy="9083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>
              <a:stCxn id="20" idx="1"/>
            </p:cNvCxnSpPr>
            <p:nvPr/>
          </p:nvCxnSpPr>
          <p:spPr>
            <a:xfrm flipH="1">
              <a:off x="3951731" y="3169616"/>
              <a:ext cx="48491" cy="7451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042280" y="3082427"/>
              <a:ext cx="76200" cy="9083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8480" y="3011929"/>
              <a:ext cx="114300" cy="9083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00222" y="3124200"/>
              <a:ext cx="152400" cy="9083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9331" y="3180065"/>
              <a:ext cx="152400" cy="90832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4228822" y="2925555"/>
              <a:ext cx="114578" cy="863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286077" y="2980396"/>
              <a:ext cx="57150" cy="4571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14825" y="2966210"/>
              <a:ext cx="57150" cy="4571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43400" y="2957242"/>
              <a:ext cx="57150" cy="45719"/>
            </a:xfrm>
            <a:prstGeom prst="rect">
              <a:avLst/>
            </a:prstGeom>
            <a:solidFill>
              <a:srgbClr val="BEBE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425363" y="2814468"/>
              <a:ext cx="114578" cy="8637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 descr="autism inpatient research, autism research, autism stu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545"/>
            <a:ext cx="3073611" cy="83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445608"/>
            <a:ext cx="1736489" cy="8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581400" cy="5676900"/>
          </a:xfrm>
        </p:spPr>
        <p:txBody>
          <a:bodyPr>
            <a:normAutofit fontScale="92500"/>
          </a:bodyPr>
          <a:lstStyle/>
          <a:p>
            <a:pPr fontAlgn="ctr">
              <a:defRPr/>
            </a:pPr>
            <a:endParaRPr lang="en-US" b="1" dirty="0"/>
          </a:p>
          <a:p>
            <a:pPr marL="0" indent="0" fontAlgn="ctr">
              <a:buFont typeface="Wingdings 2" pitchFamily="18" charset="2"/>
              <a:buNone/>
              <a:defRPr/>
            </a:pPr>
            <a:r>
              <a:rPr lang="en-US" sz="2000" b="1" dirty="0"/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ABC-I Scores, n=350</a:t>
            </a:r>
          </a:p>
          <a:p>
            <a:pPr marL="0" indent="0" fontAlgn="ctr">
              <a:buFont typeface="Wingdings 2" pitchFamily="18" charset="2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Significant reduction in problem behavior scores from admission to discharge, and 2-month follow-up (p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0.05)</a:t>
            </a:r>
          </a:p>
          <a:p>
            <a:pPr font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Admission: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29.7(9.6)</a:t>
            </a:r>
          </a:p>
          <a:p>
            <a:pPr font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15.0(10.3)</a:t>
            </a:r>
          </a:p>
          <a:p>
            <a:pPr font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2-Month Follow Up: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19.3(10.3)</a:t>
            </a:r>
          </a:p>
          <a:p>
            <a:pPr marL="45720" indent="0" fontAlgn="ctr">
              <a:buFont typeface="Wingdings 2" pitchFamily="18" charset="2"/>
              <a:buNone/>
              <a:defRPr/>
            </a:pPr>
            <a:endParaRPr lang="en-US" dirty="0"/>
          </a:p>
          <a:p>
            <a:pPr marL="45720" indent="0" fontAlgn="ctr">
              <a:buFont typeface="Wingdings 2" pitchFamily="18" charset="2"/>
              <a:buNone/>
              <a:defRPr/>
            </a:pPr>
            <a:endParaRPr lang="en-US" dirty="0"/>
          </a:p>
          <a:p>
            <a:pPr marL="45720" indent="0" fontAlgn="ctr">
              <a:buFont typeface="Wingdings 2" pitchFamily="18" charset="2"/>
              <a:buNone/>
              <a:defRPr/>
            </a:pPr>
            <a:endParaRPr lang="en-US" dirty="0"/>
          </a:p>
          <a:p>
            <a:pPr marL="45720" indent="0" fontAlgn="ctr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21481"/>
            <a:ext cx="9671957" cy="7318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AIC:  Change in Problem Behaviors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4539343" y="6115050"/>
            <a:ext cx="457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000" dirty="0"/>
              <a:t>Pedersen, KA, Santangelo, SL, Gabriels, RL…and Siegel M, Behavioral </a:t>
            </a:r>
            <a:r>
              <a:rPr lang="en-US" sz="1000" dirty="0" smtClean="0"/>
              <a:t>Outcomes of </a:t>
            </a:r>
            <a:r>
              <a:rPr lang="en-US" sz="1000" dirty="0"/>
              <a:t>Specialized Psychiatric Hospitalization in the Autism Inpatient Collection (AIC).  Journal of Autism and Developmental Disorders, 2017</a:t>
            </a:r>
            <a:endParaRPr lang="en-US" altLang="en-US" sz="10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30798" r="42998" b="17482"/>
          <a:stretch>
            <a:fillRect/>
          </a:stretch>
        </p:blipFill>
        <p:spPr bwMode="auto">
          <a:xfrm>
            <a:off x="3733800" y="1524000"/>
            <a:ext cx="54102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Children with ASD ages 4-20 were enrolled upon admission to either a specialized (N=53) or a general child psychiatric unit (N=27</a:t>
            </a:r>
            <a:r>
              <a:rPr lang="en-US" dirty="0" smtClean="0"/>
              <a:t>).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Caregivers </a:t>
            </a:r>
            <a:r>
              <a:rPr lang="en-US" dirty="0"/>
              <a:t>completed the Aberrant Behavioral Checklist-Irritability Subscale (ABC-I) at admission, discharge, and two months post-discharge and reported information on crisis service utilization two months post-discharge.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vs. General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561799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988237"/>
            <a:ext cx="39079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Figure </a:t>
            </a:r>
            <a:r>
              <a:rPr lang="en-US" sz="1400" dirty="0" smtClean="0">
                <a:solidFill>
                  <a:prstClr val="black"/>
                </a:solidFill>
              </a:rPr>
              <a:t>2.  </a:t>
            </a:r>
            <a:r>
              <a:rPr lang="en-US" sz="1400" dirty="0">
                <a:solidFill>
                  <a:prstClr val="black"/>
                </a:solidFill>
              </a:rPr>
              <a:t>Percentage of participants requiring any psychiatric re-admissions, crisis evaluations, emergency room visits, or police contacts within two months post-discharge by specialized and general units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43075"/>
            <a:ext cx="4419600" cy="240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1743075"/>
            <a:ext cx="39079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Figure 1.  Aberrant Behavioral Checklist–Irritability subscale scores at admission, discharge, and two months post-discharge between specialized and general psychiatry units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419600"/>
            <a:ext cx="2612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Children treated in the specialized unit had lower ABC-I scores at discharge and two months post-discharge (F=8.98, p=0.003) and were significantly less likely to experience an ER visit within two months post-discharge (</a:t>
            </a:r>
            <a:r>
              <a:rPr lang="en-US" sz="1400" i="1" dirty="0">
                <a:solidFill>
                  <a:prstClr val="black"/>
                </a:solidFill>
              </a:rPr>
              <a:t>X</a:t>
            </a:r>
            <a:r>
              <a:rPr lang="en-US" sz="1400" i="1" baseline="30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=5.51, p=0.019).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5498" y="1828800"/>
            <a:ext cx="9118107" cy="52578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Aggression:</a:t>
            </a:r>
          </a:p>
          <a:p>
            <a:pPr marL="4572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1584 youth - ATN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 currently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demonstrating 		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	physical aggression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53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Yes    </a:t>
            </a: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Clinical sample          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Mazurek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al.,2013</a:t>
            </a:r>
          </a:p>
          <a:p>
            <a:pPr marL="4572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Self Injury:</a:t>
            </a: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8065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from the Autism and </a:t>
            </a:r>
          </a:p>
          <a:p>
            <a:pPr marL="4572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Disabilities </a:t>
            </a:r>
          </a:p>
          <a:p>
            <a:pPr marL="4572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ADDM) Record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28%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4572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Community sample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al., 2016	</a:t>
            </a:r>
          </a:p>
          <a:p>
            <a:pPr marL="4572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292" y="381000"/>
            <a:ext cx="8610600" cy="105439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Serious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in Youth with Autism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562600"/>
            <a:ext cx="8407893" cy="4757929"/>
          </a:xfrm>
        </p:spPr>
        <p:txBody>
          <a:bodyPr/>
          <a:lstStyle/>
          <a:p>
            <a:r>
              <a:rPr lang="en-US" sz="1400" dirty="0" smtClean="0"/>
              <a:t>Taylor </a:t>
            </a:r>
            <a:r>
              <a:rPr lang="en-US" sz="1400" dirty="0"/>
              <a:t>BT, Sanders K, Kyle M, Pedersen KA, Veenstra-VanderWeele J and Siegel </a:t>
            </a:r>
            <a:r>
              <a:rPr lang="en-US" sz="1400" dirty="0" smtClean="0"/>
              <a:t>M, </a:t>
            </a:r>
            <a:r>
              <a:rPr lang="en-US" sz="1400" dirty="0"/>
              <a:t>Inpatient Psychiatric Treatment of Serious Behavioral Problems in Children with Autism Spectrum Disorder (ASD): Specialized versus General Inpatient </a:t>
            </a:r>
            <a:r>
              <a:rPr lang="en-US" sz="1400" dirty="0" smtClean="0"/>
              <a:t>Units, </a:t>
            </a:r>
            <a:r>
              <a:rPr lang="en-US" sz="1400" dirty="0"/>
              <a:t>J Autism Dev </a:t>
            </a:r>
            <a:r>
              <a:rPr lang="en-US" sz="1400" dirty="0" err="1"/>
              <a:t>Disord</a:t>
            </a:r>
            <a:r>
              <a:rPr lang="en-US" sz="1400" dirty="0"/>
              <a:t>. </a:t>
            </a:r>
            <a:r>
              <a:rPr lang="en-US" sz="1400" dirty="0" smtClean="0"/>
              <a:t>2018.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Populations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76334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228600" y="2819400"/>
            <a:ext cx="8372944" cy="10668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7683" y="1828800"/>
            <a:ext cx="8407893" cy="4757929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3800" b="1" dirty="0" smtClean="0"/>
              <a:t>Care Pathway for Youth with Autism Admitted to General Child Psychiatric Units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 smtClean="0"/>
              <a:t>Implemented in a low resource, public psychiatric hospital.  Bellevue Hospital in Lower Manhattan.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 smtClean="0"/>
              <a:t>Development of pathway, staff training, pre-post data collection.</a:t>
            </a:r>
          </a:p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/>
              <a:t>C</a:t>
            </a:r>
            <a:r>
              <a:rPr lang="en-US" sz="3200" dirty="0" smtClean="0"/>
              <a:t>ompared </a:t>
            </a:r>
            <a:r>
              <a:rPr lang="en-US" sz="3200" dirty="0"/>
              <a:t>18 months pre-implementation (</a:t>
            </a:r>
            <a:r>
              <a:rPr lang="en-US" sz="3200" i="1" dirty="0"/>
              <a:t>n</a:t>
            </a:r>
            <a:r>
              <a:rPr lang="en-US" sz="3200" dirty="0"/>
              <a:t>=17) vs 18 months post implementation (</a:t>
            </a:r>
            <a:r>
              <a:rPr lang="en-US" sz="3200" i="1" dirty="0"/>
              <a:t>n</a:t>
            </a:r>
            <a:r>
              <a:rPr lang="en-US" sz="3200" dirty="0"/>
              <a:t>=20</a:t>
            </a:r>
            <a:r>
              <a:rPr lang="en-US" sz="3200" dirty="0" smtClean="0"/>
              <a:t>). </a:t>
            </a:r>
            <a:endParaRPr lang="en-US" sz="1600" dirty="0"/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endParaRPr lang="en-US" sz="1600" dirty="0" smtClean="0"/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r>
              <a:rPr lang="en-US" sz="1600" dirty="0" smtClean="0"/>
              <a:t>Kuriakose </a:t>
            </a:r>
            <a:r>
              <a:rPr lang="en-US" sz="1600" dirty="0"/>
              <a:t>S, Filton B, Marr M…Siegel M, Horowitz, S, and Havens J, Does an </a:t>
            </a:r>
            <a:r>
              <a:rPr lang="en-US" sz="1600" dirty="0" smtClean="0"/>
              <a:t>Autism </a:t>
            </a:r>
            <a:r>
              <a:rPr lang="en-US" sz="1600" dirty="0"/>
              <a:t>Spectrum Disorder care pathway improve care for children and adolescents with ASD in inpatient psychiatric units? J Autism Dev </a:t>
            </a:r>
            <a:r>
              <a:rPr lang="en-US" sz="1600" dirty="0" err="1"/>
              <a:t>Disord</a:t>
            </a:r>
            <a:r>
              <a:rPr lang="en-US" sz="1600" dirty="0"/>
              <a:t>. 2018 July 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Improve Care -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Scalability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Key </a:t>
            </a:r>
            <a:r>
              <a:rPr lang="en-US" dirty="0"/>
              <a:t>information at admission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Address </a:t>
            </a:r>
            <a:r>
              <a:rPr lang="en-US" dirty="0"/>
              <a:t>the basics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Support predictability and activity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behavior reinforcement plan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Concrete coping strategies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Enhance communication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ASD-ID Care Pathway </a:t>
            </a:r>
            <a:r>
              <a:rPr lang="en-US" dirty="0"/>
              <a:t>Elements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56388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7030A0"/>
                </a:solidFill>
                <a:latin typeface="+mj-lt"/>
              </a:rPr>
              <a:t>Slides &amp; Pathway developed with Sarah Kuriakose, Ph.D., NYU and Mollie Marr, BFA, Bellevue Hospital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21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100071"/>
            <a:ext cx="3810000" cy="475792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 Tip </a:t>
            </a:r>
            <a:r>
              <a:rPr lang="en-US" dirty="0"/>
              <a:t>Sheet contains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key </a:t>
            </a:r>
            <a:r>
              <a:rPr lang="en-US" b="1" dirty="0">
                <a:solidFill>
                  <a:schemeClr val="accent4"/>
                </a:solidFill>
              </a:rPr>
              <a:t>information </a:t>
            </a:r>
            <a:endParaRPr lang="en-US" b="1" dirty="0" smtClean="0">
              <a:solidFill>
                <a:schemeClr val="accent4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</a:rPr>
              <a:t> </a:t>
            </a:r>
            <a:r>
              <a:rPr lang="en-US" sz="2200" dirty="0" smtClean="0"/>
              <a:t>Communication </a:t>
            </a:r>
            <a:r>
              <a:rPr lang="en-US" sz="2200" dirty="0"/>
              <a:t>style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 Early </a:t>
            </a:r>
            <a:r>
              <a:rPr lang="en-US" sz="2200" dirty="0"/>
              <a:t>warning signs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of </a:t>
            </a:r>
            <a:r>
              <a:rPr lang="en-US" sz="2200" dirty="0"/>
              <a:t>agitation</a:t>
            </a:r>
          </a:p>
          <a:p>
            <a:pPr lvl="1">
              <a:spcAft>
                <a:spcPts val="2400"/>
              </a:spcAft>
            </a:pPr>
            <a:r>
              <a:rPr lang="en-US" sz="2200" dirty="0" smtClean="0"/>
              <a:t> Preferred </a:t>
            </a:r>
            <a:r>
              <a:rPr lang="en-US" sz="2200" dirty="0"/>
              <a:t>activities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and </a:t>
            </a:r>
            <a:r>
              <a:rPr lang="en-US" sz="2200" dirty="0"/>
              <a:t>rewards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276600" cy="1828800"/>
          </a:xfrm>
        </p:spPr>
        <p:txBody>
          <a:bodyPr/>
          <a:lstStyle/>
          <a:p>
            <a:r>
              <a:rPr lang="en-US" sz="3600" dirty="0" smtClean="0"/>
              <a:t>1. Collect </a:t>
            </a:r>
            <a:r>
              <a:rPr lang="en-US" sz="3600" dirty="0" smtClean="0">
                <a:solidFill>
                  <a:srgbClr val="00B050"/>
                </a:solidFill>
              </a:rPr>
              <a:t>Key Information </a:t>
            </a:r>
            <a:r>
              <a:rPr lang="en-US" sz="3600" dirty="0" smtClean="0"/>
              <a:t>Admission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7" t="7322" r="17908" b="2852"/>
          <a:stretch/>
        </p:blipFill>
        <p:spPr bwMode="auto">
          <a:xfrm>
            <a:off x="3810000" y="13138"/>
            <a:ext cx="5344510" cy="66294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altLang="en-US" sz="2800" dirty="0" smtClean="0"/>
              <a:t> Is the child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eating</a:t>
            </a:r>
            <a:r>
              <a:rPr lang="en-US" altLang="en-US" sz="2800" dirty="0" smtClean="0">
                <a:solidFill>
                  <a:schemeClr val="accent4"/>
                </a:solidFill>
              </a:rPr>
              <a:t> </a:t>
            </a:r>
            <a:r>
              <a:rPr lang="en-US" altLang="en-US" sz="2800" dirty="0" smtClean="0"/>
              <a:t>and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drinking</a:t>
            </a:r>
            <a:r>
              <a:rPr lang="en-US" altLang="en-US" sz="2800" dirty="0" smtClean="0">
                <a:solidFill>
                  <a:schemeClr val="accent4"/>
                </a:solidFill>
              </a:rPr>
              <a:t> </a:t>
            </a:r>
            <a:r>
              <a:rPr lang="en-US" altLang="en-US" sz="2800" dirty="0" smtClean="0"/>
              <a:t>enough?</a:t>
            </a:r>
          </a:p>
          <a:p>
            <a:pPr>
              <a:spcAft>
                <a:spcPts val="2400"/>
              </a:spcAft>
            </a:pPr>
            <a:r>
              <a:rPr lang="en-US" altLang="en-US" sz="2800" dirty="0" smtClean="0"/>
              <a:t> Is the child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sleeping</a:t>
            </a:r>
            <a:r>
              <a:rPr lang="en-US" altLang="en-US" sz="2800" dirty="0" smtClean="0">
                <a:solidFill>
                  <a:schemeClr val="accent4"/>
                </a:solidFill>
              </a:rPr>
              <a:t> </a:t>
            </a:r>
            <a:r>
              <a:rPr lang="en-US" altLang="en-US" sz="2800" dirty="0" smtClean="0"/>
              <a:t>enough?</a:t>
            </a:r>
          </a:p>
          <a:p>
            <a:pPr>
              <a:spcAft>
                <a:spcPts val="2400"/>
              </a:spcAft>
            </a:pPr>
            <a:r>
              <a:rPr lang="en-US" altLang="en-US" sz="2800" dirty="0" smtClean="0"/>
              <a:t> Is the child in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pain</a:t>
            </a:r>
            <a:r>
              <a:rPr lang="en-US" altLang="en-US" sz="2800" dirty="0" smtClean="0"/>
              <a:t>?</a:t>
            </a:r>
          </a:p>
          <a:p>
            <a:pPr>
              <a:spcAft>
                <a:spcPts val="2400"/>
              </a:spcAft>
            </a:pPr>
            <a:r>
              <a:rPr lang="en-US" altLang="en-US" sz="2800" dirty="0" smtClean="0"/>
              <a:t> Is the child </a:t>
            </a:r>
            <a:r>
              <a:rPr lang="en-US" altLang="en-US" sz="2800" b="1" dirty="0" smtClean="0">
                <a:solidFill>
                  <a:schemeClr val="accent4"/>
                </a:solidFill>
              </a:rPr>
              <a:t>toileting</a:t>
            </a:r>
            <a:r>
              <a:rPr lang="en-US" altLang="en-US" sz="2800" dirty="0" smtClean="0"/>
              <a:t>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2</a:t>
            </a:r>
            <a:r>
              <a:rPr lang="en-US" altLang="en-US" dirty="0" smtClean="0"/>
              <a:t>. </a:t>
            </a:r>
            <a:r>
              <a:rPr lang="en-US" altLang="en-US" dirty="0" smtClean="0">
                <a:solidFill>
                  <a:srgbClr val="00B050"/>
                </a:solidFill>
              </a:rPr>
              <a:t>Address the Basics</a:t>
            </a:r>
            <a:endParaRPr lang="en-US" altLang="en-US" sz="1800" dirty="0">
              <a:solidFill>
                <a:srgbClr val="00B050"/>
              </a:solidFill>
            </a:endParaRPr>
          </a:p>
        </p:txBody>
      </p:sp>
      <p:pic>
        <p:nvPicPr>
          <p:cNvPr id="5" name="Picture 2" descr="http://www.broadviewparents.org/yard/wp-content/uploads/2011/12/abc-bl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72" y="3810000"/>
            <a:ext cx="3247558" cy="27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 smtClean="0"/>
              <a:t> Increasing predictability reduces problem behaviors </a:t>
            </a:r>
            <a:br>
              <a:rPr lang="en-US" sz="2400" dirty="0" smtClean="0"/>
            </a:br>
            <a:r>
              <a:rPr lang="en-US" sz="2400" dirty="0" smtClean="0"/>
              <a:t> in patients with ASD or ID</a:t>
            </a:r>
          </a:p>
          <a:p>
            <a:pPr lvl="0">
              <a:spcAft>
                <a:spcPts val="1200"/>
              </a:spcAft>
            </a:pPr>
            <a:r>
              <a:rPr lang="en-US" sz="2400" dirty="0" smtClean="0"/>
              <a:t> Hospital is a </a:t>
            </a:r>
            <a:r>
              <a:rPr lang="en-US" sz="2400" b="1" dirty="0" smtClean="0">
                <a:solidFill>
                  <a:schemeClr val="accent4"/>
                </a:solidFill>
              </a:rPr>
              <a:t>new environment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/>
              <a:t> All people, including our patients, need to know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 What am I doing now?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 What am I doing next?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 When will I get to eat?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 When will I get to do something I </a:t>
            </a:r>
            <a:r>
              <a:rPr lang="en-US" sz="2200" dirty="0" smtClean="0"/>
              <a:t>like?</a:t>
            </a: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400" dirty="0" smtClean="0"/>
              <a:t> They need some </a:t>
            </a:r>
            <a:r>
              <a:rPr lang="en-US" sz="2400" b="1" dirty="0" smtClean="0">
                <a:solidFill>
                  <a:schemeClr val="accent4"/>
                </a:solidFill>
              </a:rPr>
              <a:t>predictability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Support </a:t>
            </a:r>
            <a:r>
              <a:rPr lang="en-US" dirty="0" smtClean="0">
                <a:solidFill>
                  <a:srgbClr val="92D050"/>
                </a:solidFill>
              </a:rPr>
              <a:t>Predictability</a:t>
            </a:r>
            <a:endParaRPr lang="en-US" dirty="0"/>
          </a:p>
        </p:txBody>
      </p:sp>
      <p:pic>
        <p:nvPicPr>
          <p:cNvPr id="4" name="Picture 4" descr="ANd9GcTCrnrAgS4w2jW1Oek57GKh82kQnNUGHLT_j9L2mNuHzKdy-IRbLKhbfh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10000"/>
            <a:ext cx="2488214" cy="284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 Using rewards decreases problem behaviors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The more delayed or distressed </a:t>
            </a:r>
            <a:r>
              <a:rPr lang="en-US" dirty="0" smtClean="0"/>
              <a:t>a child is </a:t>
            </a:r>
            <a:r>
              <a:rPr lang="en-US" sz="2400" dirty="0" smtClean="0"/>
              <a:t>the higher </a:t>
            </a:r>
            <a:br>
              <a:rPr lang="en-US" sz="2400" dirty="0" smtClean="0"/>
            </a:br>
            <a:r>
              <a:rPr lang="en-US" sz="2400" dirty="0" smtClean="0"/>
              <a:t> the frequency (could be every 5 minutes)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 For kids with ASD – reward can be highly specific to </a:t>
            </a:r>
            <a:br>
              <a:rPr lang="en-US" sz="2400" dirty="0" smtClean="0"/>
            </a:br>
            <a:r>
              <a:rPr lang="en-US" sz="2400" dirty="0" smtClean="0"/>
              <a:t> their interest (might be repeatedly </a:t>
            </a:r>
            <a:br>
              <a:rPr lang="en-US" sz="2400" dirty="0" smtClean="0"/>
            </a:br>
            <a:r>
              <a:rPr lang="en-US" sz="2400" dirty="0" smtClean="0"/>
              <a:t> watching 5 minutes of Barney video)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355847"/>
            <a:ext cx="8763000" cy="10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en-US" dirty="0" smtClean="0">
                <a:solidFill>
                  <a:srgbClr val="00B050"/>
                </a:solidFill>
              </a:rPr>
              <a:t>Positive Reinforcement </a:t>
            </a:r>
            <a:r>
              <a:rPr lang="en-US" dirty="0" smtClean="0"/>
              <a:t>Behavior Plan </a:t>
            </a:r>
            <a:br>
              <a:rPr lang="en-US" dirty="0" smtClean="0"/>
            </a:br>
            <a:r>
              <a:rPr lang="en-US" sz="3600" dirty="0" smtClean="0"/>
              <a:t>High frequency, specific reward</a:t>
            </a:r>
            <a:endParaRPr lang="en-US" sz="3600" dirty="0"/>
          </a:p>
        </p:txBody>
      </p:sp>
      <p:pic>
        <p:nvPicPr>
          <p:cNvPr id="2050" name="Picture 2" descr="http://cmsimg.indystar.com/apps/pbcsi.dll/bilde?Site=BG&amp;Date=20111215&amp;Category=LOCAL18&amp;ArtNo=112150341&amp;Ref=AR&amp;Profile=1013&amp;MaxW=640&amp;Border=0&amp;q=80&amp;School-Wheels-program-delivers-help-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2460771" cy="16764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57175" y="1768017"/>
            <a:ext cx="8514610" cy="472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 rot="18672382">
            <a:off x="4983457" y="5021434"/>
            <a:ext cx="381000" cy="685800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1219200" y="1929942"/>
            <a:ext cx="0" cy="413748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1209675" y="6057900"/>
            <a:ext cx="731519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03200" y="4069556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b="1" dirty="0">
                <a:solidFill>
                  <a:srgbClr val="C00000"/>
                </a:solidFill>
                <a:latin typeface="Calibri" pitchFamily="34" charset="0"/>
              </a:rPr>
              <a:t>Agitation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132931" y="6092309"/>
            <a:ext cx="6575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b="1" dirty="0">
                <a:solidFill>
                  <a:srgbClr val="212745"/>
                </a:solidFill>
                <a:latin typeface="Calibri" pitchFamily="34" charset="0"/>
              </a:rPr>
              <a:t>Time</a:t>
            </a: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877995" y="6280666"/>
            <a:ext cx="3532579" cy="0"/>
          </a:xfrm>
          <a:prstGeom prst="line">
            <a:avLst/>
          </a:prstGeom>
          <a:noFill/>
          <a:ln w="38100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1209675" y="5400674"/>
            <a:ext cx="1903485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V="1">
            <a:off x="3105149" y="5029200"/>
            <a:ext cx="1467769" cy="3714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4559683" y="4146947"/>
            <a:ext cx="931336" cy="882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V="1">
            <a:off x="5487596" y="3286125"/>
            <a:ext cx="389329" cy="862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5867400" y="328612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6544870" y="3276600"/>
            <a:ext cx="1351355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7886699" y="5029200"/>
            <a:ext cx="63817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1223836" y="5400674"/>
            <a:ext cx="17606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srgbClr val="4E67C8">
                    <a:lumMod val="75000"/>
                  </a:srgbClr>
                </a:solidFill>
                <a:latin typeface="Calibri" pitchFamily="34" charset="0"/>
              </a:rPr>
              <a:t>Baseline - Prevention</a:t>
            </a: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 rot="20766019">
            <a:off x="3099418" y="5210172"/>
            <a:ext cx="16473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srgbClr val="008000"/>
                </a:solidFill>
                <a:latin typeface="Calibri" pitchFamily="34" charset="0"/>
              </a:rPr>
              <a:t>Early </a:t>
            </a:r>
            <a:r>
              <a:rPr lang="en-US" altLang="en-US" sz="1400" b="1" dirty="0" smtClean="0">
                <a:solidFill>
                  <a:srgbClr val="008000"/>
                </a:solidFill>
                <a:latin typeface="Calibri" pitchFamily="34" charset="0"/>
              </a:rPr>
              <a:t>Warning Signs</a:t>
            </a:r>
            <a:endParaRPr lang="en-US" altLang="en-US" sz="1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 rot="18950096">
            <a:off x="4790235" y="4500805"/>
            <a:ext cx="8705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srgbClr val="FF8021">
                    <a:lumMod val="75000"/>
                  </a:srgbClr>
                </a:solidFill>
                <a:latin typeface="Calibri" pitchFamily="34" charset="0"/>
              </a:rPr>
              <a:t>Agitation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419953" y="3546277"/>
            <a:ext cx="12635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srgbClr val="C00000"/>
                </a:solidFill>
                <a:latin typeface="Calibri" pitchFamily="34" charset="0"/>
              </a:rPr>
              <a:t>Loss of control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394247" y="2961020"/>
            <a:ext cx="168097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>
                <a:solidFill>
                  <a:srgbClr val="EF2F0F"/>
                </a:solidFill>
                <a:latin typeface="Calibri" pitchFamily="34" charset="0"/>
              </a:rPr>
              <a:t>Safety Management</a:t>
            </a: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7189520" y="3905845"/>
            <a:ext cx="13258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0070C0"/>
                </a:solidFill>
                <a:latin typeface="Calibri" pitchFamily="34" charset="0"/>
              </a:rPr>
              <a:t>De-escalation</a:t>
            </a:r>
            <a:endParaRPr lang="en-US" altLang="en-US" sz="1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7650036" y="5039780"/>
            <a:ext cx="9614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00" b="1" dirty="0" smtClean="0">
                <a:solidFill>
                  <a:srgbClr val="00B050"/>
                </a:solidFill>
                <a:latin typeface="Calibri" pitchFamily="34" charset="0"/>
              </a:rPr>
              <a:t>Alert Zone</a:t>
            </a:r>
            <a:endParaRPr lang="en-US" altLang="en-US" sz="1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flipV="1">
            <a:off x="725096" y="2034717"/>
            <a:ext cx="0" cy="2013466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C00000"/>
              </a:solidFill>
              <a:latin typeface="Franklin Gothic Medium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323850" y="28903"/>
            <a:ext cx="8381260" cy="105439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5. </a:t>
            </a:r>
            <a:r>
              <a:rPr lang="en-US" dirty="0" smtClean="0">
                <a:solidFill>
                  <a:srgbClr val="00B050"/>
                </a:solidFill>
              </a:rPr>
              <a:t>Concrete</a:t>
            </a:r>
            <a:r>
              <a:rPr lang="en-US" altLang="en-US" dirty="0" smtClean="0">
                <a:solidFill>
                  <a:srgbClr val="00B050"/>
                </a:solidFill>
              </a:rPr>
              <a:t> Coping Strategies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12500" r="23281" b="2930"/>
          <a:stretch/>
        </p:blipFill>
        <p:spPr bwMode="auto">
          <a:xfrm rot="20864794">
            <a:off x="2084643" y="2245749"/>
            <a:ext cx="2057400" cy="263177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5276657" y="5345667"/>
            <a:ext cx="1943890" cy="6732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Give Space, </a:t>
            </a:r>
            <a:b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then Coping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</a:rPr>
              <a:t>Card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5800" y="182880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F14124">
                    <a:lumMod val="75000"/>
                  </a:srgbClr>
                </a:solidFill>
                <a:latin typeface="Franklin Gothic Medium"/>
              </a:rPr>
              <a:t>Agitation Management</a:t>
            </a:r>
            <a:endParaRPr lang="en-US" sz="3000" b="1" dirty="0">
              <a:solidFill>
                <a:srgbClr val="F14124">
                  <a:lumMod val="75000"/>
                </a:srgbClr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61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ffectiveness </a:t>
            </a:r>
            <a:r>
              <a:rPr lang="en-US" dirty="0"/>
              <a:t>of the ASD-CP in a public hospital child psychiatric service </a:t>
            </a:r>
            <a:r>
              <a:rPr lang="en-US" dirty="0" smtClean="0"/>
              <a:t>18 </a:t>
            </a:r>
            <a:r>
              <a:rPr lang="en-US" dirty="0"/>
              <a:t>months </a:t>
            </a:r>
            <a:r>
              <a:rPr lang="en-US" dirty="0" smtClean="0"/>
              <a:t>pre-implementation (</a:t>
            </a:r>
            <a:r>
              <a:rPr lang="en-US" i="1" dirty="0" smtClean="0"/>
              <a:t>n</a:t>
            </a:r>
            <a:r>
              <a:rPr lang="en-US" dirty="0" smtClean="0"/>
              <a:t>=17</a:t>
            </a:r>
            <a:r>
              <a:rPr lang="en-US" dirty="0"/>
              <a:t>) vs 18 months post implementation (</a:t>
            </a:r>
            <a:r>
              <a:rPr lang="en-US" i="1" dirty="0"/>
              <a:t>n</a:t>
            </a:r>
            <a:r>
              <a:rPr lang="en-US" dirty="0"/>
              <a:t>=20</a:t>
            </a:r>
            <a:r>
              <a:rPr lang="en-US" dirty="0" smtClean="0"/>
              <a:t>).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length of hospital stay </a:t>
            </a:r>
            <a:r>
              <a:rPr lang="en-US" b="1" dirty="0"/>
              <a:t>decreased 40% </a:t>
            </a:r>
            <a:endParaRPr lang="en-US" b="1" dirty="0" smtClean="0"/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(22.4 </a:t>
            </a:r>
            <a:r>
              <a:rPr lang="en-US" dirty="0"/>
              <a:t>days to 13.4 days</a:t>
            </a:r>
            <a:r>
              <a:rPr lang="en-US" dirty="0" smtClean="0"/>
              <a:t>) p=0.07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Use of </a:t>
            </a:r>
            <a:r>
              <a:rPr lang="en-US" dirty="0"/>
              <a:t>p</a:t>
            </a:r>
            <a:r>
              <a:rPr lang="en-US" dirty="0" smtClean="0"/>
              <a:t>hysical holds/restraints </a:t>
            </a:r>
            <a:r>
              <a:rPr lang="en-US" b="1" dirty="0" smtClean="0"/>
              <a:t>decreased </a:t>
            </a:r>
            <a:r>
              <a:rPr lang="en-US" b="1" dirty="0"/>
              <a:t>77% </a:t>
            </a:r>
            <a:endParaRPr lang="en-US" b="1" dirty="0" smtClean="0"/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(0.65/day </a:t>
            </a:r>
            <a:r>
              <a:rPr lang="en-US" dirty="0"/>
              <a:t>to 0.15/day</a:t>
            </a:r>
            <a:r>
              <a:rPr lang="en-US" dirty="0" smtClean="0"/>
              <a:t>) p=0.057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1900" dirty="0" smtClean="0"/>
              <a:t>- </a:t>
            </a:r>
            <a:r>
              <a:rPr lang="en-US" sz="1900" dirty="0"/>
              <a:t>Kuriakose S, Filton B, Marr M…Siegel M, </a:t>
            </a:r>
            <a:r>
              <a:rPr lang="en-US" sz="1900" dirty="0" smtClean="0"/>
              <a:t>				  Horowitz</a:t>
            </a:r>
            <a:r>
              <a:rPr lang="en-US" sz="1900" dirty="0"/>
              <a:t>, S, and Havens J, Does an </a:t>
            </a:r>
          </a:p>
          <a:p>
            <a:pPr marL="45720" indent="0">
              <a:buNone/>
            </a:pPr>
            <a:r>
              <a:rPr lang="en-US" sz="1900" dirty="0" smtClean="0"/>
              <a:t>			  Autism </a:t>
            </a:r>
            <a:r>
              <a:rPr lang="en-US" sz="1900" dirty="0"/>
              <a:t>Spectrum Disorder care pathway </a:t>
            </a:r>
            <a:endParaRPr lang="en-US" sz="1900" dirty="0" smtClean="0"/>
          </a:p>
          <a:p>
            <a:pPr marL="4572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	  improve </a:t>
            </a:r>
            <a:r>
              <a:rPr lang="en-US" sz="1900" dirty="0"/>
              <a:t>care for children and adolescents </a:t>
            </a:r>
            <a:endParaRPr lang="en-US" sz="1900" dirty="0" smtClean="0"/>
          </a:p>
          <a:p>
            <a:pPr marL="4572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	  with </a:t>
            </a:r>
            <a:r>
              <a:rPr lang="en-US" sz="1900" dirty="0"/>
              <a:t>ASD in inpatient psychiatric units? </a:t>
            </a:r>
            <a:endParaRPr lang="en-US" sz="1900" dirty="0" smtClean="0"/>
          </a:p>
          <a:p>
            <a:pPr marL="45720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		  J </a:t>
            </a:r>
            <a:r>
              <a:rPr lang="en-US" sz="1900" dirty="0"/>
              <a:t>Autism Dev </a:t>
            </a:r>
            <a:r>
              <a:rPr lang="en-US" sz="1900" dirty="0" err="1"/>
              <a:t>Disord</a:t>
            </a:r>
            <a:r>
              <a:rPr lang="en-US" sz="1900" dirty="0"/>
              <a:t>. 2018 July 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ASD/ID Care Pathway</a:t>
            </a:r>
            <a:r>
              <a:rPr lang="en-US" dirty="0" smtClean="0">
                <a:solidFill>
                  <a:srgbClr val="00B050"/>
                </a:solidFill>
              </a:rPr>
              <a:t> Outcomes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320287"/>
            <a:ext cx="4724400" cy="64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534400" cy="536733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Families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that aggression is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often of greater concern and negative impact than the core social and communicative deficits that define 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increases their stress, isolation, and financial burden, and decreases available support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Hodgetts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S, et al. Focus Autism Other Dev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Disabl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2013; 28(3): 166-174 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	- Farmer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MG. Res Autism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Spectr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2011; 5(1): 317-323. </a:t>
            </a:r>
          </a:p>
          <a:p>
            <a:pPr marL="45720" indent="0">
              <a:buFont typeface="Wingdings 2" pitchFamily="18" charset="2"/>
              <a:buNone/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	 		- Woodman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Dev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Psychopathol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2016; 28(2):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565-581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054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Aggression and Self Injury Impacts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16" y="1600200"/>
            <a:ext cx="8407893" cy="513893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 </a:t>
            </a:r>
            <a:r>
              <a:rPr lang="en-US" sz="2600" dirty="0" smtClean="0"/>
              <a:t>Summary of Consensus Recommendations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 Obtain information specific to child with ASD/ID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 Screen for medical etiology of challenging behaviors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 Assess for co-occurring psychiatric disorders and </a:t>
            </a:r>
            <a:br>
              <a:rPr lang="en-US" sz="2600" dirty="0" smtClean="0"/>
            </a:br>
            <a:r>
              <a:rPr lang="en-US" sz="2600" dirty="0" smtClean="0"/>
              <a:t> target the psychopharmacology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 Assess and support communication and </a:t>
            </a:r>
            <a:br>
              <a:rPr lang="en-US" sz="2600" dirty="0" smtClean="0"/>
            </a:br>
            <a:r>
              <a:rPr lang="en-US" sz="2600" dirty="0" smtClean="0"/>
              <a:t> occupational therapy needs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 Perform functional behavioral </a:t>
            </a:r>
            <a:r>
              <a:rPr lang="en-US" sz="2600" dirty="0"/>
              <a:t>assessment and </a:t>
            </a:r>
            <a:r>
              <a:rPr lang="en-US" sz="2600" dirty="0" smtClean="0"/>
              <a:t>take </a:t>
            </a:r>
            <a:r>
              <a:rPr lang="en-US" sz="2600" dirty="0" smtClean="0"/>
              <a:t>   behavioral  </a:t>
            </a:r>
            <a:r>
              <a:rPr lang="en-US" sz="2600" dirty="0" smtClean="0"/>
              <a:t>data</a:t>
            </a:r>
            <a:endParaRPr lang="en-US" sz="2600" dirty="0"/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/>
              <a:t>		- </a:t>
            </a:r>
            <a:r>
              <a:rPr lang="en-US" sz="1700" dirty="0" err="1" smtClean="0"/>
              <a:t>Mcguire</a:t>
            </a:r>
            <a:r>
              <a:rPr lang="en-US" sz="1700" dirty="0" smtClean="0"/>
              <a:t> </a:t>
            </a:r>
            <a:r>
              <a:rPr lang="en-US" sz="1700" dirty="0"/>
              <a:t>K, Erickson E, Gabriels R…and Siegel </a:t>
            </a:r>
            <a:r>
              <a:rPr lang="en-US" sz="1700" dirty="0" smtClean="0"/>
              <a:t>			M</a:t>
            </a:r>
            <a:r>
              <a:rPr lang="en-US" sz="1700" dirty="0"/>
              <a:t>, Psychiatric Hospitalization </a:t>
            </a:r>
            <a:r>
              <a:rPr lang="en-US" sz="1700" dirty="0" smtClean="0"/>
              <a:t>of </a:t>
            </a:r>
            <a:r>
              <a:rPr lang="en-US" sz="1700" dirty="0"/>
              <a:t>Children with </a:t>
            </a:r>
            <a:r>
              <a:rPr lang="en-US" sz="1700" dirty="0" smtClean="0"/>
              <a:t>			Autism </a:t>
            </a:r>
            <a:r>
              <a:rPr lang="en-US" sz="1700" dirty="0"/>
              <a:t>and Intellectual Disability: Consensus </a:t>
            </a:r>
            <a:r>
              <a:rPr lang="en-US" sz="1700" dirty="0" smtClean="0"/>
              <a:t>			Statements </a:t>
            </a:r>
            <a:r>
              <a:rPr lang="en-US" sz="1700" dirty="0"/>
              <a:t>on Best Practices, J Am </a:t>
            </a:r>
            <a:r>
              <a:rPr lang="en-US" sz="1700" dirty="0" err="1"/>
              <a:t>Acad</a:t>
            </a:r>
            <a:r>
              <a:rPr lang="en-US" sz="1700" dirty="0"/>
              <a:t> Child </a:t>
            </a:r>
            <a:r>
              <a:rPr lang="en-US" sz="1700" dirty="0" smtClean="0"/>
              <a:t>			</a:t>
            </a:r>
            <a:r>
              <a:rPr lang="en-US" sz="1700" dirty="0" err="1" smtClean="0"/>
              <a:t>Adol</a:t>
            </a:r>
            <a:r>
              <a:rPr lang="en-US" sz="1700" dirty="0" smtClean="0"/>
              <a:t> </a:t>
            </a:r>
            <a:r>
              <a:rPr lang="en-US" sz="1700" dirty="0"/>
              <a:t>Psychiatry, December,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054394"/>
          </a:xfrm>
        </p:spPr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Best Practices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 Inpatient Treatment of ASD youth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7" y="2057400"/>
            <a:ext cx="8933346" cy="56723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 Create therapeutic spaces and appropriate activities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 Provide structured educational services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 Provide direct care staff specific training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 A longer length of stay to change behavior</a:t>
            </a:r>
          </a:p>
          <a:p>
            <a:r>
              <a:rPr lang="en-US" sz="2600" dirty="0" smtClean="0"/>
              <a:t> Interpret standard medical necessity </a:t>
            </a:r>
            <a:br>
              <a:rPr lang="en-US" sz="2600" dirty="0" smtClean="0"/>
            </a:br>
            <a:r>
              <a:rPr lang="en-US" sz="2600" dirty="0" smtClean="0"/>
              <a:t> criteria in context of the developmental </a:t>
            </a:r>
            <a:br>
              <a:rPr lang="en-US" sz="2600" dirty="0" smtClean="0"/>
            </a:br>
            <a:r>
              <a:rPr lang="en-US" sz="2600" dirty="0" smtClean="0"/>
              <a:t> disorder</a:t>
            </a:r>
          </a:p>
          <a:p>
            <a:pPr marL="45720" lvl="1" indent="0">
              <a:buClr>
                <a:schemeClr val="accent5"/>
              </a:buClr>
              <a:buNone/>
            </a:pPr>
            <a:r>
              <a:rPr lang="en-US" sz="2600" dirty="0"/>
              <a:t>	</a:t>
            </a:r>
            <a:r>
              <a:rPr lang="en-US" sz="2600" dirty="0" smtClean="0"/>
              <a:t>	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Consensus Best Practices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Recommendations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E174A8AF-DC81-F9C1-E172-46019D7AB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89" b="14736"/>
          <a:stretch/>
        </p:blipFill>
        <p:spPr>
          <a:xfrm>
            <a:off x="1066800" y="457200"/>
            <a:ext cx="6781800" cy="21410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657600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Founded 2021	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Expanding from 6 to 11 members this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Inpatient Learning Health Network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collection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Quarterly benchmarking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Monthly webinars, issue briefs</a:t>
            </a:r>
          </a:p>
        </p:txBody>
      </p:sp>
    </p:spTree>
    <p:extLst>
      <p:ext uri="{BB962C8B-B14F-4D97-AF65-F5344CB8AC3E}">
        <p14:creationId xmlns:p14="http://schemas.microsoft.com/office/powerpoint/2010/main" val="14634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0"/>
            <a:ext cx="8839200" cy="506273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ASD/ID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can develop serious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emotional and behavioral challenges. Puts them at risk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polypharmacy, community/educational exclusion, hospitalization and residential placement.</a:t>
            </a:r>
          </a:p>
          <a:p>
            <a:pPr>
              <a:buFont typeface="Symbol" pitchFamily="18" charset="2"/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Successful treatment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of refractory challenges may require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 broad multi-disciplinary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that manages acute symptoms and ameliorates key perpetuating factors, such as sleep deprivation,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 co-morbidity, communication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inefficiency,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reinforcement.</a:t>
            </a:r>
          </a:p>
          <a:p>
            <a:pPr marL="45720" indent="0">
              <a:buNone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1260" cy="10543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657600" cy="4743063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6477000" y="3962400"/>
            <a:ext cx="236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smtClean="0"/>
              <a:t>Download for free at:</a:t>
            </a:r>
          </a:p>
          <a:p>
            <a:r>
              <a:rPr lang="en-US" altLang="en-US" dirty="0"/>
              <a:t> </a:t>
            </a:r>
            <a:r>
              <a:rPr lang="en-US" altLang="en-US" dirty="0" smtClean="0"/>
              <a:t>    www.aacap.org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8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719009"/>
            <a:ext cx="4038600" cy="4407408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Practice Parameter for the Assessment and Treatment of Psychiatric Disorders in Children and Adolescents With Intellectual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</a:p>
          <a:p>
            <a:pPr marL="4572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Siegel M,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Mcguire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</a:p>
          <a:p>
            <a:pPr marL="4572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et al, 2020, JAACAP</a:t>
            </a:r>
          </a:p>
          <a:p>
            <a:pPr marL="4572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Practice Parameter for the Assessment and Treatment of Children and Adolescents With Autism Spectrum Disorder</a:t>
            </a:r>
          </a:p>
          <a:p>
            <a:pPr marL="4572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Volkmar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F, Siegel M,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et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al, 2014,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JAACAP</a:t>
            </a:r>
          </a:p>
          <a:p>
            <a:pPr marL="4572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630" y="1746048"/>
            <a:ext cx="4038600" cy="4061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1630" y="5943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www.aacap.org/AACAP/Member_Resources/ASD-ID/training_education</a:t>
            </a:r>
          </a:p>
        </p:txBody>
      </p:sp>
    </p:spTree>
    <p:extLst>
      <p:ext uri="{BB962C8B-B14F-4D97-AF65-F5344CB8AC3E}">
        <p14:creationId xmlns:p14="http://schemas.microsoft.com/office/powerpoint/2010/main" val="30510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1469"/>
            <a:ext cx="8763000" cy="4910138"/>
          </a:xfrm>
        </p:spPr>
        <p:txBody>
          <a:bodyPr>
            <a:normAutofit fontScale="55000" lnSpcReduction="20000"/>
          </a:bodyPr>
          <a:lstStyle/>
          <a:p>
            <a:pPr marL="45720" indent="0" eaLnBrk="1" hangingPunct="1">
              <a:buFont typeface="Wingdings 2" panose="05020102010507070707" pitchFamily="18" charset="2"/>
              <a:buNone/>
              <a:defRPr/>
            </a:pPr>
            <a:endParaRPr lang="en-US" sz="1600" smtClean="0"/>
          </a:p>
          <a:p>
            <a:pPr>
              <a:defRPr/>
            </a:pPr>
            <a:r>
              <a:rPr lang="en-US" sz="800" smtClean="0"/>
              <a:t>	</a:t>
            </a:r>
            <a:endParaRPr lang="en-US" sz="1600" smtClean="0"/>
          </a:p>
          <a:p>
            <a:pPr marL="45720" indent="0" eaLnBrk="1" hangingPunct="1">
              <a:buFont typeface="Wingdings 2" panose="05020102010507070707" pitchFamily="18" charset="2"/>
              <a:buNone/>
              <a:defRPr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1226" y="1613592"/>
            <a:ext cx="6553200" cy="5130800"/>
          </a:xfrm>
        </p:spPr>
        <p:txBody>
          <a:bodyPr>
            <a:normAutofit fontScale="55000" lnSpcReduction="20000"/>
          </a:bodyPr>
          <a:lstStyle/>
          <a:p>
            <a:pPr marL="45720" indent="0">
              <a:buFont typeface="Wingdings 2" panose="05020102010507070707" pitchFamily="18" charset="2"/>
              <a:buNone/>
              <a:defRPr/>
            </a:pP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Co-Investigators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Carla Mazefsky, Ph.D, University of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Pittsburgh</a:t>
            </a:r>
          </a:p>
          <a:p>
            <a:pPr marL="285750" indent="-285750"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Robin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Gabriels,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PsyD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., Children’s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Colorado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Martine Lamy, MD, PhD,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Cincinnatti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</a:p>
          <a:p>
            <a:pPr marL="0" indent="0">
              <a:buClr>
                <a:schemeClr val="accent5"/>
              </a:buClr>
              <a:buFont typeface="Wingdings 2" panose="05020102010507070707" pitchFamily="18" charset="2"/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5"/>
              </a:buClr>
              <a:buFont typeface="Wingdings 2" panose="05020102010507070707" pitchFamily="18" charset="2"/>
              <a:buNone/>
              <a:defRPr/>
            </a:pPr>
            <a:endParaRPr lang="en-US" sz="3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5"/>
              </a:buClr>
              <a:buFont typeface="Wingdings 2" panose="05020102010507070707" pitchFamily="18" charset="2"/>
              <a:buNone/>
              <a:defRPr/>
            </a:pP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MaineHealth Institute for Research</a:t>
            </a:r>
            <a:r>
              <a:rPr lang="en-US" sz="35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Susan Santangelo, Sc.D., Co-Investigator   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Kahsi A.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Pedersen,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Ph.D., Methodology/Statistics 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Mary Verdi,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Melanie Hounchell, Research Program Director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Ellyn Touchette,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BA,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Coordinator 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Nicki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Goldfeder, BA, Research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Talia Greene, BA, Research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5"/>
              </a:buClr>
              <a:defRPr/>
            </a:pP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Mileah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Sawtelle, BA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  <a:p>
            <a:pPr>
              <a:buClr>
                <a:schemeClr val="accent5"/>
              </a:buClr>
              <a:defRPr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Briana Taylor, PhD, Investigator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80901" name="Picture 3" descr="C:\Users\siegem.MEHEALTH\Desktop\sfari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82886"/>
            <a:ext cx="3200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4" descr="C:\Users\siegem.MEHEALTH\Desktop\to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74" y="5406154"/>
            <a:ext cx="50673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1600" y="5406155"/>
            <a:ext cx="1714500" cy="684213"/>
          </a:xfrm>
          <a:prstGeom prst="rect">
            <a:avLst/>
          </a:prstGeom>
          <a:solidFill>
            <a:srgbClr val="BCCEE6"/>
          </a:solidFill>
          <a:ln>
            <a:solidFill>
              <a:srgbClr val="BCCE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1600" y="3200400"/>
            <a:ext cx="152400" cy="846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0905" name="Picture 2" descr="C:\Users\siegem\Desktop\The_National_Institute_of_Mental_Health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13" y="4090041"/>
            <a:ext cx="1039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47" y="3947166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atthew.siegel@mainehealth.org</a:t>
            </a:r>
          </a:p>
        </p:txBody>
      </p:sp>
    </p:spTree>
    <p:extLst>
      <p:ext uri="{BB962C8B-B14F-4D97-AF65-F5344CB8AC3E}">
        <p14:creationId xmlns:p14="http://schemas.microsoft.com/office/powerpoint/2010/main" val="41730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Trajectory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01838" y="2286000"/>
            <a:ext cx="0" cy="3581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01838" y="5867400"/>
            <a:ext cx="632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304800" y="389255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Development</a:t>
            </a:r>
          </a:p>
        </p:txBody>
      </p:sp>
      <p:sp>
        <p:nvSpPr>
          <p:cNvPr id="79878" name="TextBox 8"/>
          <p:cNvSpPr txBox="1">
            <a:spLocks noChangeArrowheads="1"/>
          </p:cNvSpPr>
          <p:nvPr/>
        </p:nvSpPr>
        <p:spPr bwMode="auto">
          <a:xfrm>
            <a:off x="4419600" y="60198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cs typeface="Arial" charset="0"/>
              </a:rPr>
              <a:t>Age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01838" y="3429000"/>
            <a:ext cx="6324600" cy="24384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01838" y="5105400"/>
            <a:ext cx="1884362" cy="7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48100" y="4800600"/>
            <a:ext cx="1409700" cy="322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57800" y="4648200"/>
            <a:ext cx="1371600" cy="152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629400" y="4572000"/>
            <a:ext cx="1600200" cy="76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752850" y="4487863"/>
            <a:ext cx="190500" cy="6175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159375" y="4157663"/>
            <a:ext cx="190500" cy="6175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534150" y="3992563"/>
            <a:ext cx="190500" cy="61753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Up-Down Arrow 28"/>
          <p:cNvSpPr/>
          <p:nvPr/>
        </p:nvSpPr>
        <p:spPr>
          <a:xfrm>
            <a:off x="8077200" y="3657600"/>
            <a:ext cx="249238" cy="685800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48565" y="2074731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Aggression / Self </a:t>
            </a:r>
            <a:r>
              <a:rPr lang="en-US" altLang="en-US" sz="1800" b="1" dirty="0" smtClean="0">
                <a:solidFill>
                  <a:srgbClr val="000000"/>
                </a:solidFill>
                <a:latin typeface="Arial" charset="0"/>
              </a:rPr>
              <a:t>injury (Irritability)</a:t>
            </a:r>
            <a:endParaRPr lang="en-US" altLang="en-US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8875" y="39624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Functional Communication Deficits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27362" y="2956718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Psychiatric Co-Morbidity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68875" y="3975613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Family Changes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3400" y="4572000"/>
            <a:ext cx="325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Dysregulated Sensory System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10707" y="3477393"/>
            <a:ext cx="5827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      Behavioral </a:t>
            </a:r>
            <a:r>
              <a:rPr lang="en-US" altLang="en-US" sz="1800" dirty="0" smtClean="0">
                <a:solidFill>
                  <a:srgbClr val="000000"/>
                </a:solidFill>
                <a:latin typeface="Arial" charset="0"/>
              </a:rPr>
              <a:t>Function, Reinforcement &amp; Skill Deficits</a:t>
            </a: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927475" y="4565650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Demand:Ability Mismatch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715125" y="4572000"/>
            <a:ext cx="1411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Side Effects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38200" y="5078413"/>
            <a:ext cx="70580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7F8FA9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4A66AC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AA2AE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Medical Illness/Pain       Emotion Regulation Deficits      Trauma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Genetically Linked    Sleep Disorders     Bullying/Social Challenges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81000" y="2501900"/>
            <a:ext cx="2971800" cy="2000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5334000" y="2514600"/>
            <a:ext cx="2971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99185" y="403970"/>
            <a:ext cx="2193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</a:p>
        </p:txBody>
      </p:sp>
    </p:spTree>
    <p:extLst>
      <p:ext uri="{BB962C8B-B14F-4D97-AF65-F5344CB8AC3E}">
        <p14:creationId xmlns:p14="http://schemas.microsoft.com/office/powerpoint/2010/main" val="335865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73626" y="1752600"/>
            <a:ext cx="8610600" cy="4724400"/>
          </a:xfrm>
        </p:spPr>
        <p:txBody>
          <a:bodyPr>
            <a:normAutofit fontScale="92500"/>
          </a:bodyPr>
          <a:lstStyle/>
          <a:p>
            <a:pPr marL="4572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en-US" dirty="0" smtClean="0"/>
          </a:p>
          <a:p>
            <a:pPr marL="274320" fontAlgn="auto">
              <a:spcAft>
                <a:spcPts val="0"/>
              </a:spcAft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Applied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nalysis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 treatment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psychiatric comorbidity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 strategies </a:t>
            </a:r>
          </a:p>
          <a:p>
            <a:pPr marL="45720" indent="0" fontAlgn="auto">
              <a:spcAft>
                <a:spcPts val="0"/>
              </a:spcAft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(AAC/Functional Communication/Visual supports)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Social skills / social cognitive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fontAlgn="auto">
              <a:spcAft>
                <a:spcPts val="0"/>
              </a:spcAft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Psychotherapy approaches – CBT / Emotion regulation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Sensory regulation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edical Problems</a:t>
            </a:r>
          </a:p>
          <a:p>
            <a:pPr marL="274320" fontAlgn="auto">
              <a:spcAft>
                <a:spcPts val="0"/>
              </a:spcAft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Family treatment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Parent Management Training (RUBI)</a:t>
            </a:r>
          </a:p>
          <a:p>
            <a:pPr marL="274320" fontAlgn="auto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Approaches For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en-US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Behaviors</a:t>
            </a:r>
          </a:p>
        </p:txBody>
      </p:sp>
    </p:spTree>
    <p:extLst>
      <p:ext uri="{BB962C8B-B14F-4D97-AF65-F5344CB8AC3E}">
        <p14:creationId xmlns:p14="http://schemas.microsoft.com/office/powerpoint/2010/main" val="42462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7579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Massachusetts ER study: 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Diagnosis of Autism #1 predictor of ED boarding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iagnosis of Intellectual Disability #2   </a:t>
            </a:r>
          </a:p>
          <a:p>
            <a:pPr marL="36576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Wharff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al, 2011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children with ASD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mental health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concerns, compared to 2% without ASD		   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       - Kalb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National Issue: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Youth with Autism or ID in the Emergency Room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4602" y="2286000"/>
            <a:ext cx="8407400" cy="4757737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4"/>
                </a:solidFill>
              </a:rPr>
              <a:t>11</a:t>
            </a:r>
            <a:r>
              <a:rPr lang="en-US" sz="2800" b="1" dirty="0">
                <a:solidFill>
                  <a:schemeClr val="accent4"/>
                </a:solidFill>
              </a:rPr>
              <a:t>%</a:t>
            </a:r>
            <a:r>
              <a:rPr lang="en-US" sz="2800" b="1" dirty="0"/>
              <a:t> </a:t>
            </a:r>
            <a:r>
              <a:rPr lang="en-US" sz="2800" dirty="0"/>
              <a:t>have been psychiatrically hospitalized by </a:t>
            </a:r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age 21 </a:t>
            </a:r>
            <a:r>
              <a:rPr lang="en-US" sz="2800" dirty="0"/>
              <a:t>	</a:t>
            </a:r>
            <a:r>
              <a:rPr lang="en-US" sz="3200" dirty="0"/>
              <a:t>		    </a:t>
            </a:r>
            <a:r>
              <a:rPr lang="en-US" dirty="0" smtClean="0"/>
              <a:t>- Mandell</a:t>
            </a:r>
            <a:r>
              <a:rPr lang="en-US" dirty="0"/>
              <a:t>, </a:t>
            </a:r>
            <a:r>
              <a:rPr lang="en-US" i="1" dirty="0"/>
              <a:t>Pediatrics</a:t>
            </a:r>
            <a:r>
              <a:rPr lang="en-US" dirty="0"/>
              <a:t>, </a:t>
            </a:r>
            <a:r>
              <a:rPr lang="en-US" dirty="0" smtClean="0"/>
              <a:t>2008</a:t>
            </a:r>
            <a:endParaRPr lang="en-US" sz="3200" dirty="0"/>
          </a:p>
          <a:p>
            <a:r>
              <a:rPr lang="en-US" sz="2800" dirty="0" smtClean="0"/>
              <a:t> Study of 33,000 children with ASD.  Youth with ASD psychiatrically hospitalized at a ratio of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4"/>
                </a:solidFill>
              </a:rPr>
              <a:t>6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smtClean="0">
                <a:solidFill>
                  <a:schemeClr val="accent4"/>
                </a:solidFill>
              </a:rPr>
              <a:t>: 1</a:t>
            </a:r>
            <a:r>
              <a:rPr lang="en-US" sz="2800" b="1" dirty="0" smtClean="0"/>
              <a:t> </a:t>
            </a:r>
            <a:r>
              <a:rPr lang="en-US" sz="2800" dirty="0" smtClean="0"/>
              <a:t>compared to non-ASD children.</a:t>
            </a:r>
          </a:p>
          <a:p>
            <a:pPr marL="45720" indent="0">
              <a:buNone/>
            </a:pPr>
            <a:r>
              <a:rPr lang="en-US" sz="3200" dirty="0"/>
              <a:t>			</a:t>
            </a:r>
            <a:r>
              <a:rPr lang="en-US" sz="3200" dirty="0" smtClean="0"/>
              <a:t> </a:t>
            </a:r>
            <a:r>
              <a:rPr lang="en-US" sz="3200" dirty="0"/>
              <a:t>	</a:t>
            </a:r>
            <a:r>
              <a:rPr lang="en-US" sz="3200" dirty="0" smtClean="0"/>
              <a:t>    </a:t>
            </a:r>
            <a:r>
              <a:rPr lang="en-US" dirty="0" smtClean="0"/>
              <a:t>- Croen</a:t>
            </a:r>
            <a:r>
              <a:rPr lang="en-US" dirty="0"/>
              <a:t>, </a:t>
            </a:r>
            <a:r>
              <a:rPr lang="en-US" i="1" dirty="0" smtClean="0"/>
              <a:t>Pediatrics</a:t>
            </a:r>
            <a:r>
              <a:rPr lang="en-US" dirty="0" smtClean="0"/>
              <a:t>, 2006</a:t>
            </a:r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with ASD Have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High Rates of Psychiatric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24219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</TotalTime>
  <Words>2138</Words>
  <Application>Microsoft Office PowerPoint</Application>
  <PresentationFormat>On-screen Show (4:3)</PresentationFormat>
  <Paragraphs>425</Paragraphs>
  <Slides>47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ＭＳ Ｐゴシック</vt:lpstr>
      <vt:lpstr>Arial</vt:lpstr>
      <vt:lpstr>Calibri</vt:lpstr>
      <vt:lpstr>Franklin Gothic Medium</vt:lpstr>
      <vt:lpstr>Garamond</vt:lpstr>
      <vt:lpstr>Georgia</vt:lpstr>
      <vt:lpstr>Open Sans</vt:lpstr>
      <vt:lpstr>Symbol</vt:lpstr>
      <vt:lpstr>Times New Roman</vt:lpstr>
      <vt:lpstr>Wingdings</vt:lpstr>
      <vt:lpstr>Wingdings 2</vt:lpstr>
      <vt:lpstr>Theme1</vt:lpstr>
      <vt:lpstr>1_Theme1</vt:lpstr>
      <vt:lpstr>1_Civic</vt:lpstr>
      <vt:lpstr>PowerPoint Presentation</vt:lpstr>
      <vt:lpstr>Agenda</vt:lpstr>
      <vt:lpstr>Serious Challenging Behavior in Youth with Autism</vt:lpstr>
      <vt:lpstr>Aggression and Self Injury Impacts  </vt:lpstr>
      <vt:lpstr>  Developmental Trajectory</vt:lpstr>
      <vt:lpstr>PowerPoint Presentation</vt:lpstr>
      <vt:lpstr>Therapeutic Approaches For Challenging Behaviors</vt:lpstr>
      <vt:lpstr>A National Issue: Youth with Autism or ID in the Emergency Room</vt:lpstr>
      <vt:lpstr>Youth with ASD Have Very High Rates of Psychiatric Hospitalization</vt:lpstr>
      <vt:lpstr> Chief Complaint for  Psychiatric Hospitalization In ASD/ID youth</vt:lpstr>
      <vt:lpstr>Risk Factors for Hospitalization</vt:lpstr>
      <vt:lpstr>Barriers to Psychiatric Hospitalization for People with ASD</vt:lpstr>
      <vt:lpstr>Different Needs</vt:lpstr>
      <vt:lpstr>Developmental Disorders Service Maine Behavioral Healthcare</vt:lpstr>
      <vt:lpstr>  Developmental Disorders Service An integrated continuum of care, research and training serving the lifespan</vt:lpstr>
      <vt:lpstr>Strengths of Our  System of Care</vt:lpstr>
      <vt:lpstr>Spring Harbor Hospital Developmental Disorders Unit (DDU)</vt:lpstr>
      <vt:lpstr>Spring Harbor Inpatient Treatment Philosophy</vt:lpstr>
      <vt:lpstr>Multi-Disciplinary  Treatment Team</vt:lpstr>
      <vt:lpstr>Foundation of Treatment</vt:lpstr>
      <vt:lpstr>6 Year Old Girl with Autism Spectrum Disorder, Intellectual Disability (mild)</vt:lpstr>
      <vt:lpstr> Tantrum Etiology  (By History &amp; Early Observation)</vt:lpstr>
      <vt:lpstr>a broad and deep intervention: </vt:lpstr>
      <vt:lpstr>PowerPoint Presentation</vt:lpstr>
      <vt:lpstr>Change in Behavioral Functioning From Admission to Discharge to 2 month follow up</vt:lpstr>
      <vt:lpstr>PowerPoint Presentation</vt:lpstr>
      <vt:lpstr>AIC:  Change in Problem Behaviors</vt:lpstr>
      <vt:lpstr>Specialized vs. General Units</vt:lpstr>
      <vt:lpstr>Results</vt:lpstr>
      <vt:lpstr>Different Populations</vt:lpstr>
      <vt:lpstr>How do we Improve Care - Scalability</vt:lpstr>
      <vt:lpstr>ASD-ID Care Pathway Elements</vt:lpstr>
      <vt:lpstr>1. Collect Key Information Admission </vt:lpstr>
      <vt:lpstr>2. Address the Basics</vt:lpstr>
      <vt:lpstr>3. Support Predictability</vt:lpstr>
      <vt:lpstr>4. Positive Reinforcement Behavior Plan  High frequency, specific reward</vt:lpstr>
      <vt:lpstr> 5. Concrete Coping Strategies</vt:lpstr>
      <vt:lpstr>ASD/ID Care Pathway Outcomes  </vt:lpstr>
      <vt:lpstr>PowerPoint Presentation</vt:lpstr>
      <vt:lpstr>Consensus Best Practices For Inpatient Treatment of ASD youth</vt:lpstr>
      <vt:lpstr>Consensus Best Practices  Recommendations Continued</vt:lpstr>
      <vt:lpstr>PowerPoint Presentation</vt:lpstr>
      <vt:lpstr>Summary </vt:lpstr>
      <vt:lpstr>Resources</vt:lpstr>
      <vt:lpstr>Training Resources</vt:lpstr>
      <vt:lpstr>Acknowledgements</vt:lpstr>
      <vt:lpstr>Thank you  </vt:lpstr>
    </vt:vector>
  </TitlesOfParts>
  <Company>Spring Harbor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Inpatient Psychiatric Treatment of Serious Behavioral Disturbance in Autism Spectrum Disorder</dc:title>
  <dc:creator>siegem</dc:creator>
  <cp:lastModifiedBy>Siegel, Matthew</cp:lastModifiedBy>
  <cp:revision>345</cp:revision>
  <cp:lastPrinted>2013-10-04T15:44:14Z</cp:lastPrinted>
  <dcterms:created xsi:type="dcterms:W3CDTF">2013-07-24T22:56:15Z</dcterms:created>
  <dcterms:modified xsi:type="dcterms:W3CDTF">2023-04-28T19:50:47Z</dcterms:modified>
</cp:coreProperties>
</file>