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58" r:id="rId5"/>
    <p:sldMasterId id="2147483662" r:id="rId6"/>
    <p:sldMasterId id="2147483666" r:id="rId7"/>
  </p:sldMasterIdLst>
  <p:notesMasterIdLst>
    <p:notesMasterId r:id="rId38"/>
  </p:notesMasterIdLst>
  <p:sldIdLst>
    <p:sldId id="264" r:id="rId8"/>
    <p:sldId id="278" r:id="rId9"/>
    <p:sldId id="279" r:id="rId10"/>
    <p:sldId id="290" r:id="rId11"/>
    <p:sldId id="287" r:id="rId12"/>
    <p:sldId id="265" r:id="rId13"/>
    <p:sldId id="267" r:id="rId14"/>
    <p:sldId id="288" r:id="rId15"/>
    <p:sldId id="268" r:id="rId16"/>
    <p:sldId id="269" r:id="rId17"/>
    <p:sldId id="270" r:id="rId18"/>
    <p:sldId id="271" r:id="rId19"/>
    <p:sldId id="275" r:id="rId20"/>
    <p:sldId id="276" r:id="rId21"/>
    <p:sldId id="260" r:id="rId22"/>
    <p:sldId id="273" r:id="rId23"/>
    <p:sldId id="274" r:id="rId24"/>
    <p:sldId id="272" r:id="rId25"/>
    <p:sldId id="277" r:id="rId26"/>
    <p:sldId id="261" r:id="rId27"/>
    <p:sldId id="262" r:id="rId28"/>
    <p:sldId id="289" r:id="rId29"/>
    <p:sldId id="286" r:id="rId30"/>
    <p:sldId id="263" r:id="rId31"/>
    <p:sldId id="280" r:id="rId32"/>
    <p:sldId id="281" r:id="rId33"/>
    <p:sldId id="282" r:id="rId34"/>
    <p:sldId id="291" r:id="rId35"/>
    <p:sldId id="284" r:id="rId36"/>
    <p:sldId id="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/>
    <p:restoredTop sz="89737" autoAdjust="0"/>
  </p:normalViewPr>
  <p:slideViewPr>
    <p:cSldViewPr snapToGrid="0" snapToObjects="1">
      <p:cViewPr varScale="1">
        <p:scale>
          <a:sx n="74" d="100"/>
          <a:sy n="74" d="100"/>
        </p:scale>
        <p:origin x="84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838B0-22A7-4A18-9DD4-3403916C3AE7}" type="doc">
      <dgm:prSet loTypeId="urn:microsoft.com/office/officeart/2005/8/layout/radial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264CC5-C22E-4863-871B-5DA59F8383B3}">
      <dgm:prSet phldrT="[Text]"/>
      <dgm:spPr/>
      <dgm:t>
        <a:bodyPr/>
        <a:lstStyle/>
        <a:p>
          <a:r>
            <a:rPr lang="en-US" dirty="0" smtClean="0"/>
            <a:t>PIRC</a:t>
          </a:r>
          <a:endParaRPr lang="en-US" dirty="0"/>
        </a:p>
      </dgm:t>
    </dgm:pt>
    <dgm:pt modelId="{B949BF67-3C24-4407-9168-CB8C37B217C3}" type="parTrans" cxnId="{0DCD2148-F0F4-46D6-A149-E7C003BAC84D}">
      <dgm:prSet/>
      <dgm:spPr/>
      <dgm:t>
        <a:bodyPr/>
        <a:lstStyle/>
        <a:p>
          <a:endParaRPr lang="en-US"/>
        </a:p>
      </dgm:t>
    </dgm:pt>
    <dgm:pt modelId="{5AEDADA6-754B-48E3-8860-8EF2FB614AAC}" type="sibTrans" cxnId="{0DCD2148-F0F4-46D6-A149-E7C003BAC84D}">
      <dgm:prSet/>
      <dgm:spPr/>
      <dgm:t>
        <a:bodyPr/>
        <a:lstStyle/>
        <a:p>
          <a:endParaRPr lang="en-US"/>
        </a:p>
      </dgm:t>
    </dgm:pt>
    <dgm:pt modelId="{FDFDD103-345D-444D-BEEC-E10C83F37102}">
      <dgm:prSet phldrT="[Text]"/>
      <dgm:spPr/>
      <dgm:t>
        <a:bodyPr/>
        <a:lstStyle/>
        <a:p>
          <a:r>
            <a:rPr lang="en-US" dirty="0" smtClean="0"/>
            <a:t>Crisis Assessment Team </a:t>
          </a:r>
        </a:p>
        <a:p>
          <a:r>
            <a:rPr lang="en-US" dirty="0" smtClean="0"/>
            <a:t>(ED and Crisis Calls)</a:t>
          </a:r>
          <a:endParaRPr lang="en-US" dirty="0"/>
        </a:p>
      </dgm:t>
    </dgm:pt>
    <dgm:pt modelId="{BF27E1CE-469F-4B66-8970-20A163284F8F}" type="parTrans" cxnId="{E034DE94-E56B-4EA2-A203-B9A093D20727}">
      <dgm:prSet/>
      <dgm:spPr/>
      <dgm:t>
        <a:bodyPr/>
        <a:lstStyle/>
        <a:p>
          <a:endParaRPr lang="en-US"/>
        </a:p>
      </dgm:t>
    </dgm:pt>
    <dgm:pt modelId="{FF4654C9-AA43-434A-A0A6-51EE9D6E4E00}" type="sibTrans" cxnId="{E034DE94-E56B-4EA2-A203-B9A093D20727}">
      <dgm:prSet/>
      <dgm:spPr/>
      <dgm:t>
        <a:bodyPr/>
        <a:lstStyle/>
        <a:p>
          <a:endParaRPr lang="en-US"/>
        </a:p>
      </dgm:t>
    </dgm:pt>
    <dgm:pt modelId="{852DFB65-93D0-448C-84F1-A93EDD7768D0}">
      <dgm:prSet phldrT="[Text]"/>
      <dgm:spPr/>
      <dgm:t>
        <a:bodyPr/>
        <a:lstStyle/>
        <a:p>
          <a:r>
            <a:rPr lang="en-US" dirty="0" smtClean="0"/>
            <a:t>Overflow/ED Boarded Team</a:t>
          </a:r>
          <a:endParaRPr lang="en-US" dirty="0"/>
        </a:p>
      </dgm:t>
    </dgm:pt>
    <dgm:pt modelId="{77583228-6AD5-43A3-ABCC-03E1A1A0F9E5}" type="parTrans" cxnId="{4137FE9A-C3FB-43A0-98FA-76AB03DCB256}">
      <dgm:prSet/>
      <dgm:spPr/>
      <dgm:t>
        <a:bodyPr/>
        <a:lstStyle/>
        <a:p>
          <a:endParaRPr lang="en-US"/>
        </a:p>
      </dgm:t>
    </dgm:pt>
    <dgm:pt modelId="{40CE5A7F-A469-4004-A2F9-66E3D81B6903}" type="sibTrans" cxnId="{4137FE9A-C3FB-43A0-98FA-76AB03DCB256}">
      <dgm:prSet/>
      <dgm:spPr/>
      <dgm:t>
        <a:bodyPr/>
        <a:lstStyle/>
        <a:p>
          <a:endParaRPr lang="en-US"/>
        </a:p>
      </dgm:t>
    </dgm:pt>
    <dgm:pt modelId="{2284CDB0-D3F2-489B-BE65-12CDC9E9F6FC}">
      <dgm:prSet phldrT="[Text]"/>
      <dgm:spPr/>
      <dgm:t>
        <a:bodyPr/>
        <a:lstStyle/>
        <a:p>
          <a:r>
            <a:rPr lang="en-US" dirty="0" smtClean="0"/>
            <a:t>Bridge Clinic</a:t>
          </a:r>
          <a:endParaRPr lang="en-US" dirty="0"/>
        </a:p>
      </dgm:t>
    </dgm:pt>
    <dgm:pt modelId="{C80F3891-4D87-446E-A254-1EFB4E3BA956}" type="parTrans" cxnId="{3B4E2E77-3CFA-4425-BD9C-336534E01AEE}">
      <dgm:prSet/>
      <dgm:spPr/>
      <dgm:t>
        <a:bodyPr/>
        <a:lstStyle/>
        <a:p>
          <a:endParaRPr lang="en-US"/>
        </a:p>
      </dgm:t>
    </dgm:pt>
    <dgm:pt modelId="{D284F7C5-4F19-445F-BD6E-D19A67A75DA5}" type="sibTrans" cxnId="{3B4E2E77-3CFA-4425-BD9C-336534E01AEE}">
      <dgm:prSet/>
      <dgm:spPr/>
      <dgm:t>
        <a:bodyPr/>
        <a:lstStyle/>
        <a:p>
          <a:endParaRPr lang="en-US"/>
        </a:p>
      </dgm:t>
    </dgm:pt>
    <dgm:pt modelId="{0E3FF00F-FA42-4D2B-BAD8-ABC9D25BE3F5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8031EE5A-3789-4B76-BB32-14580E1BB628}" type="parTrans" cxnId="{FC30881D-FF6F-4BDD-A25B-4EA89B9857D9}">
      <dgm:prSet/>
      <dgm:spPr/>
      <dgm:t>
        <a:bodyPr/>
        <a:lstStyle/>
        <a:p>
          <a:endParaRPr lang="en-US"/>
        </a:p>
      </dgm:t>
    </dgm:pt>
    <dgm:pt modelId="{06CD1BE5-AA06-4B96-A5D3-191E5311C7FB}" type="sibTrans" cxnId="{FC30881D-FF6F-4BDD-A25B-4EA89B9857D9}">
      <dgm:prSet/>
      <dgm:spPr/>
      <dgm:t>
        <a:bodyPr/>
        <a:lstStyle/>
        <a:p>
          <a:endParaRPr lang="en-US"/>
        </a:p>
      </dgm:t>
    </dgm:pt>
    <dgm:pt modelId="{3D31B8E2-F314-47D1-ADDC-99D52CBF105A}">
      <dgm:prSet/>
      <dgm:spPr/>
      <dgm:t>
        <a:bodyPr/>
        <a:lstStyle/>
        <a:p>
          <a:r>
            <a:rPr lang="en-US" dirty="0" smtClean="0"/>
            <a:t>Community Outreach</a:t>
          </a:r>
          <a:endParaRPr lang="en-US" dirty="0"/>
        </a:p>
      </dgm:t>
    </dgm:pt>
    <dgm:pt modelId="{1C52748A-D54F-4A68-89DD-BDD0184E885B}" type="parTrans" cxnId="{50DAD4C3-BF1B-47C0-87A6-3A216D4810FF}">
      <dgm:prSet/>
      <dgm:spPr/>
      <dgm:t>
        <a:bodyPr/>
        <a:lstStyle/>
        <a:p>
          <a:endParaRPr lang="en-US"/>
        </a:p>
      </dgm:t>
    </dgm:pt>
    <dgm:pt modelId="{E55C443F-028A-4A3B-8C6E-61CA01DDFE76}" type="sibTrans" cxnId="{50DAD4C3-BF1B-47C0-87A6-3A216D4810FF}">
      <dgm:prSet/>
      <dgm:spPr/>
      <dgm:t>
        <a:bodyPr/>
        <a:lstStyle/>
        <a:p>
          <a:endParaRPr lang="en-US"/>
        </a:p>
      </dgm:t>
    </dgm:pt>
    <dgm:pt modelId="{1710BD8F-AE20-4ADA-AA53-9516B04BCC2C}" type="pres">
      <dgm:prSet presAssocID="{45C838B0-22A7-4A18-9DD4-3403916C3A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32791-02E8-441A-BAD2-1880BB499B52}" type="pres">
      <dgm:prSet presAssocID="{8F264CC5-C22E-4863-871B-5DA59F8383B3}" presName="centerShape" presStyleLbl="node0" presStyleIdx="0" presStyleCnt="1"/>
      <dgm:spPr/>
      <dgm:t>
        <a:bodyPr/>
        <a:lstStyle/>
        <a:p>
          <a:endParaRPr lang="en-US"/>
        </a:p>
      </dgm:t>
    </dgm:pt>
    <dgm:pt modelId="{8378C2CB-31AB-446F-87BB-5015F6098716}" type="pres">
      <dgm:prSet presAssocID="{FDFDD103-345D-444D-BEEC-E10C83F371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CEDF1-3C4D-447A-9F76-9C39A458C727}" type="pres">
      <dgm:prSet presAssocID="{FDFDD103-345D-444D-BEEC-E10C83F37102}" presName="dummy" presStyleCnt="0"/>
      <dgm:spPr/>
    </dgm:pt>
    <dgm:pt modelId="{639D4F51-5B0A-48F3-A10F-DE7501DED3A8}" type="pres">
      <dgm:prSet presAssocID="{FF4654C9-AA43-434A-A0A6-51EE9D6E4E0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08A4302-6255-46A5-8212-0FE92B601359}" type="pres">
      <dgm:prSet presAssocID="{852DFB65-93D0-448C-84F1-A93EDD7768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E0D32-61AF-470F-9DD2-78216AB955A0}" type="pres">
      <dgm:prSet presAssocID="{852DFB65-93D0-448C-84F1-A93EDD7768D0}" presName="dummy" presStyleCnt="0"/>
      <dgm:spPr/>
    </dgm:pt>
    <dgm:pt modelId="{E10FC9B0-3513-4737-8B93-D201EB889251}" type="pres">
      <dgm:prSet presAssocID="{40CE5A7F-A469-4004-A2F9-66E3D81B690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57828DC-B2AB-42F4-860D-03DE1043BEBB}" type="pres">
      <dgm:prSet presAssocID="{2284CDB0-D3F2-489B-BE65-12CDC9E9F6F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A888B-5BC5-40E4-8D58-3705C9AF4ACE}" type="pres">
      <dgm:prSet presAssocID="{2284CDB0-D3F2-489B-BE65-12CDC9E9F6FC}" presName="dummy" presStyleCnt="0"/>
      <dgm:spPr/>
    </dgm:pt>
    <dgm:pt modelId="{979EDA0F-DB4D-4E5B-B2B7-121CA085F7DC}" type="pres">
      <dgm:prSet presAssocID="{D284F7C5-4F19-445F-BD6E-D19A67A75DA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DB13D63-2188-46E2-8277-7F385A3C32C0}" type="pres">
      <dgm:prSet presAssocID="{0E3FF00F-FA42-4D2B-BAD8-ABC9D25BE3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857FB-30D1-4CBD-8CE2-A413481F68A2}" type="pres">
      <dgm:prSet presAssocID="{0E3FF00F-FA42-4D2B-BAD8-ABC9D25BE3F5}" presName="dummy" presStyleCnt="0"/>
      <dgm:spPr/>
    </dgm:pt>
    <dgm:pt modelId="{672404FB-4135-490C-8E84-F36BF7DB08B0}" type="pres">
      <dgm:prSet presAssocID="{06CD1BE5-AA06-4B96-A5D3-191E5311C7F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72AEEFF-D258-4DB8-808D-85388AEB72BA}" type="pres">
      <dgm:prSet presAssocID="{3D31B8E2-F314-47D1-ADDC-99D52CBF10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E5E6-E4B9-482B-AE42-38D3A350CA6B}" type="pres">
      <dgm:prSet presAssocID="{3D31B8E2-F314-47D1-ADDC-99D52CBF105A}" presName="dummy" presStyleCnt="0"/>
      <dgm:spPr/>
    </dgm:pt>
    <dgm:pt modelId="{88D17911-930E-4413-A7A8-2EFA6DB8651B}" type="pres">
      <dgm:prSet presAssocID="{E55C443F-028A-4A3B-8C6E-61CA01DDFE7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9A82E67-2048-4DCF-AE6C-18B8ABFA5DBD}" type="presOf" srcId="{D284F7C5-4F19-445F-BD6E-D19A67A75DA5}" destId="{979EDA0F-DB4D-4E5B-B2B7-121CA085F7DC}" srcOrd="0" destOrd="0" presId="urn:microsoft.com/office/officeart/2005/8/layout/radial6"/>
    <dgm:cxn modelId="{5DA03A1E-14C8-49FF-988E-94B8C60D17DA}" type="presOf" srcId="{FF4654C9-AA43-434A-A0A6-51EE9D6E4E00}" destId="{639D4F51-5B0A-48F3-A10F-DE7501DED3A8}" srcOrd="0" destOrd="0" presId="urn:microsoft.com/office/officeart/2005/8/layout/radial6"/>
    <dgm:cxn modelId="{3B4E2E77-3CFA-4425-BD9C-336534E01AEE}" srcId="{8F264CC5-C22E-4863-871B-5DA59F8383B3}" destId="{2284CDB0-D3F2-489B-BE65-12CDC9E9F6FC}" srcOrd="2" destOrd="0" parTransId="{C80F3891-4D87-446E-A254-1EFB4E3BA956}" sibTransId="{D284F7C5-4F19-445F-BD6E-D19A67A75DA5}"/>
    <dgm:cxn modelId="{F8C1FDE4-7AB1-417D-B6EC-6868A6E7410D}" type="presOf" srcId="{FDFDD103-345D-444D-BEEC-E10C83F37102}" destId="{8378C2CB-31AB-446F-87BB-5015F6098716}" srcOrd="0" destOrd="0" presId="urn:microsoft.com/office/officeart/2005/8/layout/radial6"/>
    <dgm:cxn modelId="{8B0939D4-FAE9-4C01-9E55-31166FFF9AB0}" type="presOf" srcId="{E55C443F-028A-4A3B-8C6E-61CA01DDFE76}" destId="{88D17911-930E-4413-A7A8-2EFA6DB8651B}" srcOrd="0" destOrd="0" presId="urn:microsoft.com/office/officeart/2005/8/layout/radial6"/>
    <dgm:cxn modelId="{0DCD2148-F0F4-46D6-A149-E7C003BAC84D}" srcId="{45C838B0-22A7-4A18-9DD4-3403916C3AE7}" destId="{8F264CC5-C22E-4863-871B-5DA59F8383B3}" srcOrd="0" destOrd="0" parTransId="{B949BF67-3C24-4407-9168-CB8C37B217C3}" sibTransId="{5AEDADA6-754B-48E3-8860-8EF2FB614AAC}"/>
    <dgm:cxn modelId="{43BB6D1C-924A-4E80-ADC8-AC22BFCE6EE5}" type="presOf" srcId="{06CD1BE5-AA06-4B96-A5D3-191E5311C7FB}" destId="{672404FB-4135-490C-8E84-F36BF7DB08B0}" srcOrd="0" destOrd="0" presId="urn:microsoft.com/office/officeart/2005/8/layout/radial6"/>
    <dgm:cxn modelId="{55FC6941-1AF3-4713-BCF7-F35F2FDFBD81}" type="presOf" srcId="{8F264CC5-C22E-4863-871B-5DA59F8383B3}" destId="{27132791-02E8-441A-BAD2-1880BB499B52}" srcOrd="0" destOrd="0" presId="urn:microsoft.com/office/officeart/2005/8/layout/radial6"/>
    <dgm:cxn modelId="{CB89BFC4-1BEB-4951-AFF0-9FA16DFA2B6C}" type="presOf" srcId="{2284CDB0-D3F2-489B-BE65-12CDC9E9F6FC}" destId="{357828DC-B2AB-42F4-860D-03DE1043BEBB}" srcOrd="0" destOrd="0" presId="urn:microsoft.com/office/officeart/2005/8/layout/radial6"/>
    <dgm:cxn modelId="{50DAD4C3-BF1B-47C0-87A6-3A216D4810FF}" srcId="{8F264CC5-C22E-4863-871B-5DA59F8383B3}" destId="{3D31B8E2-F314-47D1-ADDC-99D52CBF105A}" srcOrd="4" destOrd="0" parTransId="{1C52748A-D54F-4A68-89DD-BDD0184E885B}" sibTransId="{E55C443F-028A-4A3B-8C6E-61CA01DDFE76}"/>
    <dgm:cxn modelId="{FD3C3D39-BE81-4C97-87C1-E2F83E5787C8}" type="presOf" srcId="{0E3FF00F-FA42-4D2B-BAD8-ABC9D25BE3F5}" destId="{2DB13D63-2188-46E2-8277-7F385A3C32C0}" srcOrd="0" destOrd="0" presId="urn:microsoft.com/office/officeart/2005/8/layout/radial6"/>
    <dgm:cxn modelId="{E034DE94-E56B-4EA2-A203-B9A093D20727}" srcId="{8F264CC5-C22E-4863-871B-5DA59F8383B3}" destId="{FDFDD103-345D-444D-BEEC-E10C83F37102}" srcOrd="0" destOrd="0" parTransId="{BF27E1CE-469F-4B66-8970-20A163284F8F}" sibTransId="{FF4654C9-AA43-434A-A0A6-51EE9D6E4E00}"/>
    <dgm:cxn modelId="{EB74A80B-E0A5-4D5E-990B-045796FDB8A3}" type="presOf" srcId="{3D31B8E2-F314-47D1-ADDC-99D52CBF105A}" destId="{772AEEFF-D258-4DB8-808D-85388AEB72BA}" srcOrd="0" destOrd="0" presId="urn:microsoft.com/office/officeart/2005/8/layout/radial6"/>
    <dgm:cxn modelId="{FC30881D-FF6F-4BDD-A25B-4EA89B9857D9}" srcId="{8F264CC5-C22E-4863-871B-5DA59F8383B3}" destId="{0E3FF00F-FA42-4D2B-BAD8-ABC9D25BE3F5}" srcOrd="3" destOrd="0" parTransId="{8031EE5A-3789-4B76-BB32-14580E1BB628}" sibTransId="{06CD1BE5-AA06-4B96-A5D3-191E5311C7FB}"/>
    <dgm:cxn modelId="{EE532098-E095-433B-B062-79B7413DCC0C}" type="presOf" srcId="{45C838B0-22A7-4A18-9DD4-3403916C3AE7}" destId="{1710BD8F-AE20-4ADA-AA53-9516B04BCC2C}" srcOrd="0" destOrd="0" presId="urn:microsoft.com/office/officeart/2005/8/layout/radial6"/>
    <dgm:cxn modelId="{5CE1F84D-9971-4231-8638-4EA11D0B18F3}" type="presOf" srcId="{40CE5A7F-A469-4004-A2F9-66E3D81B6903}" destId="{E10FC9B0-3513-4737-8B93-D201EB889251}" srcOrd="0" destOrd="0" presId="urn:microsoft.com/office/officeart/2005/8/layout/radial6"/>
    <dgm:cxn modelId="{4137FE9A-C3FB-43A0-98FA-76AB03DCB256}" srcId="{8F264CC5-C22E-4863-871B-5DA59F8383B3}" destId="{852DFB65-93D0-448C-84F1-A93EDD7768D0}" srcOrd="1" destOrd="0" parTransId="{77583228-6AD5-43A3-ABCC-03E1A1A0F9E5}" sibTransId="{40CE5A7F-A469-4004-A2F9-66E3D81B6903}"/>
    <dgm:cxn modelId="{5B37E7C7-0582-41A2-89CC-E510E5B996B3}" type="presOf" srcId="{852DFB65-93D0-448C-84F1-A93EDD7768D0}" destId="{108A4302-6255-46A5-8212-0FE92B601359}" srcOrd="0" destOrd="0" presId="urn:microsoft.com/office/officeart/2005/8/layout/radial6"/>
    <dgm:cxn modelId="{45C98D6C-0F92-489B-9365-166E2637E561}" type="presParOf" srcId="{1710BD8F-AE20-4ADA-AA53-9516B04BCC2C}" destId="{27132791-02E8-441A-BAD2-1880BB499B52}" srcOrd="0" destOrd="0" presId="urn:microsoft.com/office/officeart/2005/8/layout/radial6"/>
    <dgm:cxn modelId="{BB373C0A-959A-448A-830A-DDB56DDFBFBF}" type="presParOf" srcId="{1710BD8F-AE20-4ADA-AA53-9516B04BCC2C}" destId="{8378C2CB-31AB-446F-87BB-5015F6098716}" srcOrd="1" destOrd="0" presId="urn:microsoft.com/office/officeart/2005/8/layout/radial6"/>
    <dgm:cxn modelId="{856BD063-AACA-4762-9238-637714AF5947}" type="presParOf" srcId="{1710BD8F-AE20-4ADA-AA53-9516B04BCC2C}" destId="{FADCEDF1-3C4D-447A-9F76-9C39A458C727}" srcOrd="2" destOrd="0" presId="urn:microsoft.com/office/officeart/2005/8/layout/radial6"/>
    <dgm:cxn modelId="{65B72839-8E4B-43BE-BF7D-F1607C3893A2}" type="presParOf" srcId="{1710BD8F-AE20-4ADA-AA53-9516B04BCC2C}" destId="{639D4F51-5B0A-48F3-A10F-DE7501DED3A8}" srcOrd="3" destOrd="0" presId="urn:microsoft.com/office/officeart/2005/8/layout/radial6"/>
    <dgm:cxn modelId="{2341E6B3-5326-4D5C-BCDB-09799E0A8AA1}" type="presParOf" srcId="{1710BD8F-AE20-4ADA-AA53-9516B04BCC2C}" destId="{108A4302-6255-46A5-8212-0FE92B601359}" srcOrd="4" destOrd="0" presId="urn:microsoft.com/office/officeart/2005/8/layout/radial6"/>
    <dgm:cxn modelId="{858EA44D-2FCC-42B8-9474-968D067EED6E}" type="presParOf" srcId="{1710BD8F-AE20-4ADA-AA53-9516B04BCC2C}" destId="{76DE0D32-61AF-470F-9DD2-78216AB955A0}" srcOrd="5" destOrd="0" presId="urn:microsoft.com/office/officeart/2005/8/layout/radial6"/>
    <dgm:cxn modelId="{475D11EE-FF95-433E-B39B-AD5E66368AFF}" type="presParOf" srcId="{1710BD8F-AE20-4ADA-AA53-9516B04BCC2C}" destId="{E10FC9B0-3513-4737-8B93-D201EB889251}" srcOrd="6" destOrd="0" presId="urn:microsoft.com/office/officeart/2005/8/layout/radial6"/>
    <dgm:cxn modelId="{9777E6DF-2A7D-4763-A210-EA9D3E43FFA3}" type="presParOf" srcId="{1710BD8F-AE20-4ADA-AA53-9516B04BCC2C}" destId="{357828DC-B2AB-42F4-860D-03DE1043BEBB}" srcOrd="7" destOrd="0" presId="urn:microsoft.com/office/officeart/2005/8/layout/radial6"/>
    <dgm:cxn modelId="{2070D898-1551-4090-ACB3-064DE522C7BA}" type="presParOf" srcId="{1710BD8F-AE20-4ADA-AA53-9516B04BCC2C}" destId="{6D7A888B-5BC5-40E4-8D58-3705C9AF4ACE}" srcOrd="8" destOrd="0" presId="urn:microsoft.com/office/officeart/2005/8/layout/radial6"/>
    <dgm:cxn modelId="{53D702BF-9EA3-49FA-B054-8FE4245BC201}" type="presParOf" srcId="{1710BD8F-AE20-4ADA-AA53-9516B04BCC2C}" destId="{979EDA0F-DB4D-4E5B-B2B7-121CA085F7DC}" srcOrd="9" destOrd="0" presId="urn:microsoft.com/office/officeart/2005/8/layout/radial6"/>
    <dgm:cxn modelId="{67706683-711B-4093-95E9-3FBD02B7B5EC}" type="presParOf" srcId="{1710BD8F-AE20-4ADA-AA53-9516B04BCC2C}" destId="{2DB13D63-2188-46E2-8277-7F385A3C32C0}" srcOrd="10" destOrd="0" presId="urn:microsoft.com/office/officeart/2005/8/layout/radial6"/>
    <dgm:cxn modelId="{C086BBCD-B7B5-407C-AFB8-00147BBDFFA7}" type="presParOf" srcId="{1710BD8F-AE20-4ADA-AA53-9516B04BCC2C}" destId="{770857FB-30D1-4CBD-8CE2-A413481F68A2}" srcOrd="11" destOrd="0" presId="urn:microsoft.com/office/officeart/2005/8/layout/radial6"/>
    <dgm:cxn modelId="{6BA9BA1D-F77A-4441-BC97-A2F5F25152D3}" type="presParOf" srcId="{1710BD8F-AE20-4ADA-AA53-9516B04BCC2C}" destId="{672404FB-4135-490C-8E84-F36BF7DB08B0}" srcOrd="12" destOrd="0" presId="urn:microsoft.com/office/officeart/2005/8/layout/radial6"/>
    <dgm:cxn modelId="{54F0A3EA-FAA3-41D0-B186-4D75A8469ED3}" type="presParOf" srcId="{1710BD8F-AE20-4ADA-AA53-9516B04BCC2C}" destId="{772AEEFF-D258-4DB8-808D-85388AEB72BA}" srcOrd="13" destOrd="0" presId="urn:microsoft.com/office/officeart/2005/8/layout/radial6"/>
    <dgm:cxn modelId="{5BB5D5B4-28DC-412D-9B87-DF106CE38055}" type="presParOf" srcId="{1710BD8F-AE20-4ADA-AA53-9516B04BCC2C}" destId="{F886E5E6-E4B9-482B-AE42-38D3A350CA6B}" srcOrd="14" destOrd="0" presId="urn:microsoft.com/office/officeart/2005/8/layout/radial6"/>
    <dgm:cxn modelId="{F6DA8EA6-A6B8-4503-8250-9C1FEB455B04}" type="presParOf" srcId="{1710BD8F-AE20-4ADA-AA53-9516B04BCC2C}" destId="{88D17911-930E-4413-A7A8-2EFA6DB865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8E0FB-0E98-41A6-BFE9-19D515FD38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1A15E-DE6A-4EBC-8427-687B28C3DCBA}">
      <dgm:prSet phldrT="[Text]"/>
      <dgm:spPr/>
      <dgm:t>
        <a:bodyPr/>
        <a:lstStyle/>
        <a:p>
          <a:r>
            <a:rPr lang="en-US" dirty="0" smtClean="0"/>
            <a:t>Patient presents to the ED with MH complaint</a:t>
          </a:r>
          <a:endParaRPr lang="en-US" dirty="0"/>
        </a:p>
      </dgm:t>
    </dgm:pt>
    <dgm:pt modelId="{706951F2-C3C7-4877-A150-F26F487CC391}" type="parTrans" cxnId="{B9F0BD0B-362C-44E6-9276-4EC0451A8753}">
      <dgm:prSet/>
      <dgm:spPr/>
      <dgm:t>
        <a:bodyPr/>
        <a:lstStyle/>
        <a:p>
          <a:endParaRPr lang="en-US"/>
        </a:p>
      </dgm:t>
    </dgm:pt>
    <dgm:pt modelId="{DE1DB34E-55D0-430C-A89B-79B603994BBB}" type="sibTrans" cxnId="{B9F0BD0B-362C-44E6-9276-4EC0451A8753}">
      <dgm:prSet/>
      <dgm:spPr/>
      <dgm:t>
        <a:bodyPr/>
        <a:lstStyle/>
        <a:p>
          <a:endParaRPr lang="en-US"/>
        </a:p>
      </dgm:t>
    </dgm:pt>
    <dgm:pt modelId="{9048B451-9757-4698-8A5C-D765C249F622}">
      <dgm:prSet phldrT="[Text]"/>
      <dgm:spPr/>
      <dgm:t>
        <a:bodyPr/>
        <a:lstStyle/>
        <a:p>
          <a:r>
            <a:rPr lang="en-US" dirty="0" smtClean="0"/>
            <a:t>Patient Triaged through ED, labeled as “psych </a:t>
          </a:r>
          <a:r>
            <a:rPr lang="en-US" dirty="0" err="1" smtClean="0"/>
            <a:t>eval</a:t>
          </a:r>
          <a:r>
            <a:rPr lang="en-US" dirty="0" smtClean="0"/>
            <a:t>” on track board, roomed </a:t>
          </a:r>
          <a:endParaRPr lang="en-US" dirty="0"/>
        </a:p>
      </dgm:t>
    </dgm:pt>
    <dgm:pt modelId="{5D5473FF-8779-46BE-A2FC-1C30D0C168C9}" type="parTrans" cxnId="{7261FDBD-343C-400F-B5F7-DB85E7DA5506}">
      <dgm:prSet/>
      <dgm:spPr/>
      <dgm:t>
        <a:bodyPr/>
        <a:lstStyle/>
        <a:p>
          <a:endParaRPr lang="en-US"/>
        </a:p>
      </dgm:t>
    </dgm:pt>
    <dgm:pt modelId="{99EB0922-60F4-401F-82CE-3AABAEBB98D4}" type="sibTrans" cxnId="{7261FDBD-343C-400F-B5F7-DB85E7DA5506}">
      <dgm:prSet/>
      <dgm:spPr/>
      <dgm:t>
        <a:bodyPr/>
        <a:lstStyle/>
        <a:p>
          <a:endParaRPr lang="en-US"/>
        </a:p>
      </dgm:t>
    </dgm:pt>
    <dgm:pt modelId="{39B16BAD-6389-49B7-B6DC-8EF8BD858131}">
      <dgm:prSet phldrT="[Text]"/>
      <dgm:spPr/>
      <dgm:t>
        <a:bodyPr/>
        <a:lstStyle/>
        <a:p>
          <a:r>
            <a:rPr lang="en-US" dirty="0" smtClean="0"/>
            <a:t>Patient seen by MD/APRN for medical clearance</a:t>
          </a:r>
          <a:endParaRPr lang="en-US" dirty="0"/>
        </a:p>
      </dgm:t>
    </dgm:pt>
    <dgm:pt modelId="{4E31A9FB-28E0-41DD-892E-F270A2004D16}" type="parTrans" cxnId="{20EA2555-B6B5-415C-AF62-85C83C7B935F}">
      <dgm:prSet/>
      <dgm:spPr/>
      <dgm:t>
        <a:bodyPr/>
        <a:lstStyle/>
        <a:p>
          <a:endParaRPr lang="en-US"/>
        </a:p>
      </dgm:t>
    </dgm:pt>
    <dgm:pt modelId="{5C923545-1720-418B-A5E1-742F8CF4DE2A}" type="sibTrans" cxnId="{20EA2555-B6B5-415C-AF62-85C83C7B935F}">
      <dgm:prSet/>
      <dgm:spPr/>
      <dgm:t>
        <a:bodyPr/>
        <a:lstStyle/>
        <a:p>
          <a:endParaRPr lang="en-US"/>
        </a:p>
      </dgm:t>
    </dgm:pt>
    <dgm:pt modelId="{6D52D11C-809D-47AF-AD6E-1792B873F684}">
      <dgm:prSet/>
      <dgm:spPr/>
      <dgm:t>
        <a:bodyPr/>
        <a:lstStyle/>
        <a:p>
          <a:r>
            <a:rPr lang="en-US" dirty="0" smtClean="0"/>
            <a:t>Patient seen and assessed by PIRC clinician</a:t>
          </a:r>
          <a:endParaRPr lang="en-US" dirty="0"/>
        </a:p>
      </dgm:t>
    </dgm:pt>
    <dgm:pt modelId="{26A8E1CA-713D-4F55-9AF6-0F335C3C17E8}" type="parTrans" cxnId="{7DCB3E38-9D7A-4A46-BAED-E016AECE0A42}">
      <dgm:prSet/>
      <dgm:spPr/>
      <dgm:t>
        <a:bodyPr/>
        <a:lstStyle/>
        <a:p>
          <a:endParaRPr lang="en-US"/>
        </a:p>
      </dgm:t>
    </dgm:pt>
    <dgm:pt modelId="{B6AC1607-332C-4B11-9CC1-6BB0B7D3C2B6}" type="sibTrans" cxnId="{7DCB3E38-9D7A-4A46-BAED-E016AECE0A42}">
      <dgm:prSet/>
      <dgm:spPr/>
      <dgm:t>
        <a:bodyPr/>
        <a:lstStyle/>
        <a:p>
          <a:endParaRPr lang="en-US"/>
        </a:p>
      </dgm:t>
    </dgm:pt>
    <dgm:pt modelId="{B5FCE77B-503B-42EB-AC1E-EF896AA3F5A5}">
      <dgm:prSet/>
      <dgm:spPr/>
      <dgm:t>
        <a:bodyPr/>
        <a:lstStyle/>
        <a:p>
          <a:r>
            <a:rPr lang="en-US" dirty="0" smtClean="0"/>
            <a:t>Disposition recommendation (inpatient, PHP, IOP, outpatient) made to ED staff</a:t>
          </a:r>
          <a:endParaRPr lang="en-US" dirty="0"/>
        </a:p>
      </dgm:t>
    </dgm:pt>
    <dgm:pt modelId="{39B21134-61B4-4B3F-9B5A-75D4E8BA9E95}" type="parTrans" cxnId="{016AE0CB-84BC-4C7D-ADB8-0904131C3E16}">
      <dgm:prSet/>
      <dgm:spPr/>
      <dgm:t>
        <a:bodyPr/>
        <a:lstStyle/>
        <a:p>
          <a:endParaRPr lang="en-US"/>
        </a:p>
      </dgm:t>
    </dgm:pt>
    <dgm:pt modelId="{51B2A62A-0493-47A8-9248-B0AE20D03F2C}" type="sibTrans" cxnId="{016AE0CB-84BC-4C7D-ADB8-0904131C3E16}">
      <dgm:prSet/>
      <dgm:spPr/>
      <dgm:t>
        <a:bodyPr/>
        <a:lstStyle/>
        <a:p>
          <a:endParaRPr lang="en-US"/>
        </a:p>
      </dgm:t>
    </dgm:pt>
    <dgm:pt modelId="{03CEB9C1-2EA6-46AE-86D3-F0936CDF0384}" type="pres">
      <dgm:prSet presAssocID="{B7D8E0FB-0E98-41A6-BFE9-19D515FD389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C850F7-90A3-442D-92C9-12E7E54E6655}" type="pres">
      <dgm:prSet presAssocID="{B7D8E0FB-0E98-41A6-BFE9-19D515FD3894}" presName="arrow" presStyleLbl="bgShp" presStyleIdx="0" presStyleCnt="1"/>
      <dgm:spPr/>
    </dgm:pt>
    <dgm:pt modelId="{90EBDA26-49C8-4382-B594-1C2514B0FB92}" type="pres">
      <dgm:prSet presAssocID="{B7D8E0FB-0E98-41A6-BFE9-19D515FD3894}" presName="linearProcess" presStyleCnt="0"/>
      <dgm:spPr/>
    </dgm:pt>
    <dgm:pt modelId="{DA6A10EE-D9F8-42F0-B9AF-DA975F7F6B6D}" type="pres">
      <dgm:prSet presAssocID="{0A81A15E-DE6A-4EBC-8427-687B28C3DCB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A176D-522B-4A90-AE67-4BE569AA2ECF}" type="pres">
      <dgm:prSet presAssocID="{DE1DB34E-55D0-430C-A89B-79B603994BBB}" presName="sibTrans" presStyleCnt="0"/>
      <dgm:spPr/>
    </dgm:pt>
    <dgm:pt modelId="{6DC5E1E9-82D8-4E31-861B-39B3297D3F16}" type="pres">
      <dgm:prSet presAssocID="{9048B451-9757-4698-8A5C-D765C249F62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A553E-33EE-4511-BD0B-75A3079F26A1}" type="pres">
      <dgm:prSet presAssocID="{99EB0922-60F4-401F-82CE-3AABAEBB98D4}" presName="sibTrans" presStyleCnt="0"/>
      <dgm:spPr/>
    </dgm:pt>
    <dgm:pt modelId="{CCA423C6-93E9-4A02-A98D-26985431F21B}" type="pres">
      <dgm:prSet presAssocID="{39B16BAD-6389-49B7-B6DC-8EF8BD85813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F6EDE-A176-4E7E-BC90-E8330DDE6A67}" type="pres">
      <dgm:prSet presAssocID="{5C923545-1720-418B-A5E1-742F8CF4DE2A}" presName="sibTrans" presStyleCnt="0"/>
      <dgm:spPr/>
    </dgm:pt>
    <dgm:pt modelId="{38ED30B0-D7A4-4FA5-977E-E995B372DC96}" type="pres">
      <dgm:prSet presAssocID="{6D52D11C-809D-47AF-AD6E-1792B873F68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8272D-FE2D-4BC8-8231-7BBD41533F39}" type="pres">
      <dgm:prSet presAssocID="{B6AC1607-332C-4B11-9CC1-6BB0B7D3C2B6}" presName="sibTrans" presStyleCnt="0"/>
      <dgm:spPr/>
    </dgm:pt>
    <dgm:pt modelId="{E7BCD52A-FADE-4C53-AF6A-46BD55608F9B}" type="pres">
      <dgm:prSet presAssocID="{B5FCE77B-503B-42EB-AC1E-EF896AA3F5A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B3E38-9D7A-4A46-BAED-E016AECE0A42}" srcId="{B7D8E0FB-0E98-41A6-BFE9-19D515FD3894}" destId="{6D52D11C-809D-47AF-AD6E-1792B873F684}" srcOrd="3" destOrd="0" parTransId="{26A8E1CA-713D-4F55-9AF6-0F335C3C17E8}" sibTransId="{B6AC1607-332C-4B11-9CC1-6BB0B7D3C2B6}"/>
    <dgm:cxn modelId="{20EA2555-B6B5-415C-AF62-85C83C7B935F}" srcId="{B7D8E0FB-0E98-41A6-BFE9-19D515FD3894}" destId="{39B16BAD-6389-49B7-B6DC-8EF8BD858131}" srcOrd="2" destOrd="0" parTransId="{4E31A9FB-28E0-41DD-892E-F270A2004D16}" sibTransId="{5C923545-1720-418B-A5E1-742F8CF4DE2A}"/>
    <dgm:cxn modelId="{F2D20FC4-B7D5-4FDD-8955-05B65BB40345}" type="presOf" srcId="{9048B451-9757-4698-8A5C-D765C249F622}" destId="{6DC5E1E9-82D8-4E31-861B-39B3297D3F16}" srcOrd="0" destOrd="0" presId="urn:microsoft.com/office/officeart/2005/8/layout/hProcess9"/>
    <dgm:cxn modelId="{B9F0BD0B-362C-44E6-9276-4EC0451A8753}" srcId="{B7D8E0FB-0E98-41A6-BFE9-19D515FD3894}" destId="{0A81A15E-DE6A-4EBC-8427-687B28C3DCBA}" srcOrd="0" destOrd="0" parTransId="{706951F2-C3C7-4877-A150-F26F487CC391}" sibTransId="{DE1DB34E-55D0-430C-A89B-79B603994BBB}"/>
    <dgm:cxn modelId="{4F35430D-89EA-41A2-92A1-B5EAEDC35A87}" type="presOf" srcId="{0A81A15E-DE6A-4EBC-8427-687B28C3DCBA}" destId="{DA6A10EE-D9F8-42F0-B9AF-DA975F7F6B6D}" srcOrd="0" destOrd="0" presId="urn:microsoft.com/office/officeart/2005/8/layout/hProcess9"/>
    <dgm:cxn modelId="{A3BC1D70-D46B-43D6-A5F2-2A43A29F0014}" type="presOf" srcId="{B5FCE77B-503B-42EB-AC1E-EF896AA3F5A5}" destId="{E7BCD52A-FADE-4C53-AF6A-46BD55608F9B}" srcOrd="0" destOrd="0" presId="urn:microsoft.com/office/officeart/2005/8/layout/hProcess9"/>
    <dgm:cxn modelId="{7261FDBD-343C-400F-B5F7-DB85E7DA5506}" srcId="{B7D8E0FB-0E98-41A6-BFE9-19D515FD3894}" destId="{9048B451-9757-4698-8A5C-D765C249F622}" srcOrd="1" destOrd="0" parTransId="{5D5473FF-8779-46BE-A2FC-1C30D0C168C9}" sibTransId="{99EB0922-60F4-401F-82CE-3AABAEBB98D4}"/>
    <dgm:cxn modelId="{25BF45D4-D821-4ED1-8CA9-59D10E47A9AB}" type="presOf" srcId="{6D52D11C-809D-47AF-AD6E-1792B873F684}" destId="{38ED30B0-D7A4-4FA5-977E-E995B372DC96}" srcOrd="0" destOrd="0" presId="urn:microsoft.com/office/officeart/2005/8/layout/hProcess9"/>
    <dgm:cxn modelId="{9BC60665-65E2-41D7-8A4F-3CBE056461DB}" type="presOf" srcId="{B7D8E0FB-0E98-41A6-BFE9-19D515FD3894}" destId="{03CEB9C1-2EA6-46AE-86D3-F0936CDF0384}" srcOrd="0" destOrd="0" presId="urn:microsoft.com/office/officeart/2005/8/layout/hProcess9"/>
    <dgm:cxn modelId="{28DEDC75-C6A1-496F-9430-359D04726074}" type="presOf" srcId="{39B16BAD-6389-49B7-B6DC-8EF8BD858131}" destId="{CCA423C6-93E9-4A02-A98D-26985431F21B}" srcOrd="0" destOrd="0" presId="urn:microsoft.com/office/officeart/2005/8/layout/hProcess9"/>
    <dgm:cxn modelId="{016AE0CB-84BC-4C7D-ADB8-0904131C3E16}" srcId="{B7D8E0FB-0E98-41A6-BFE9-19D515FD3894}" destId="{B5FCE77B-503B-42EB-AC1E-EF896AA3F5A5}" srcOrd="4" destOrd="0" parTransId="{39B21134-61B4-4B3F-9B5A-75D4E8BA9E95}" sibTransId="{51B2A62A-0493-47A8-9248-B0AE20D03F2C}"/>
    <dgm:cxn modelId="{B4F8D333-9D7A-4FD4-B396-08BB340084FD}" type="presParOf" srcId="{03CEB9C1-2EA6-46AE-86D3-F0936CDF0384}" destId="{1EC850F7-90A3-442D-92C9-12E7E54E6655}" srcOrd="0" destOrd="0" presId="urn:microsoft.com/office/officeart/2005/8/layout/hProcess9"/>
    <dgm:cxn modelId="{4DF58100-0CB7-46C0-BD93-217BE92E912D}" type="presParOf" srcId="{03CEB9C1-2EA6-46AE-86D3-F0936CDF0384}" destId="{90EBDA26-49C8-4382-B594-1C2514B0FB92}" srcOrd="1" destOrd="0" presId="urn:microsoft.com/office/officeart/2005/8/layout/hProcess9"/>
    <dgm:cxn modelId="{68CA8C49-4494-4C24-946A-9C5EAA2F463D}" type="presParOf" srcId="{90EBDA26-49C8-4382-B594-1C2514B0FB92}" destId="{DA6A10EE-D9F8-42F0-B9AF-DA975F7F6B6D}" srcOrd="0" destOrd="0" presId="urn:microsoft.com/office/officeart/2005/8/layout/hProcess9"/>
    <dgm:cxn modelId="{BA5039D1-0895-4794-90F7-63520476C7FE}" type="presParOf" srcId="{90EBDA26-49C8-4382-B594-1C2514B0FB92}" destId="{6ADA176D-522B-4A90-AE67-4BE569AA2ECF}" srcOrd="1" destOrd="0" presId="urn:microsoft.com/office/officeart/2005/8/layout/hProcess9"/>
    <dgm:cxn modelId="{0B5D6013-0066-4ADD-8D42-91F9B6A589A3}" type="presParOf" srcId="{90EBDA26-49C8-4382-B594-1C2514B0FB92}" destId="{6DC5E1E9-82D8-4E31-861B-39B3297D3F16}" srcOrd="2" destOrd="0" presId="urn:microsoft.com/office/officeart/2005/8/layout/hProcess9"/>
    <dgm:cxn modelId="{E96422A6-23AF-4068-8B7D-EC859A1FC2B6}" type="presParOf" srcId="{90EBDA26-49C8-4382-B594-1C2514B0FB92}" destId="{0A9A553E-33EE-4511-BD0B-75A3079F26A1}" srcOrd="3" destOrd="0" presId="urn:microsoft.com/office/officeart/2005/8/layout/hProcess9"/>
    <dgm:cxn modelId="{E4F65DD8-9223-4C41-B2DB-88021DD7D250}" type="presParOf" srcId="{90EBDA26-49C8-4382-B594-1C2514B0FB92}" destId="{CCA423C6-93E9-4A02-A98D-26985431F21B}" srcOrd="4" destOrd="0" presId="urn:microsoft.com/office/officeart/2005/8/layout/hProcess9"/>
    <dgm:cxn modelId="{F4DCEA70-31D9-4D54-89E7-1FADE7429080}" type="presParOf" srcId="{90EBDA26-49C8-4382-B594-1C2514B0FB92}" destId="{811F6EDE-A176-4E7E-BC90-E8330DDE6A67}" srcOrd="5" destOrd="0" presId="urn:microsoft.com/office/officeart/2005/8/layout/hProcess9"/>
    <dgm:cxn modelId="{07EFE1D6-3F36-4C9A-A1F6-ECEDCE536F97}" type="presParOf" srcId="{90EBDA26-49C8-4382-B594-1C2514B0FB92}" destId="{38ED30B0-D7A4-4FA5-977E-E995B372DC96}" srcOrd="6" destOrd="0" presId="urn:microsoft.com/office/officeart/2005/8/layout/hProcess9"/>
    <dgm:cxn modelId="{63953849-08EE-4036-A00D-014F2471B5A4}" type="presParOf" srcId="{90EBDA26-49C8-4382-B594-1C2514B0FB92}" destId="{8448272D-FE2D-4BC8-8231-7BBD41533F39}" srcOrd="7" destOrd="0" presId="urn:microsoft.com/office/officeart/2005/8/layout/hProcess9"/>
    <dgm:cxn modelId="{FE2A8A2D-4925-46FF-BC8C-0F6FAD59DA05}" type="presParOf" srcId="{90EBDA26-49C8-4382-B594-1C2514B0FB92}" destId="{E7BCD52A-FADE-4C53-AF6A-46BD55608F9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F0E665-1C15-4423-BB84-990B0CFE24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CAD797A-EEBB-409B-A42D-142561E591E7}">
      <dgm:prSet phldrT="[Text]"/>
      <dgm:spPr/>
      <dgm:t>
        <a:bodyPr/>
        <a:lstStyle/>
        <a:p>
          <a:r>
            <a:rPr lang="en-US" dirty="0" smtClean="0"/>
            <a:t>Patient needing admission to inpatient psychiatry; bed requested</a:t>
          </a:r>
          <a:endParaRPr lang="en-US" dirty="0"/>
        </a:p>
      </dgm:t>
    </dgm:pt>
    <dgm:pt modelId="{078B40D1-7B59-4AD4-A1A8-29ACAF46C7FC}" type="parTrans" cxnId="{75203BEF-855A-4981-8ECC-4B6FCC854037}">
      <dgm:prSet/>
      <dgm:spPr/>
      <dgm:t>
        <a:bodyPr/>
        <a:lstStyle/>
        <a:p>
          <a:endParaRPr lang="en-US"/>
        </a:p>
      </dgm:t>
    </dgm:pt>
    <dgm:pt modelId="{52FFEFCB-4359-468D-B400-DA2122A6BF26}" type="sibTrans" cxnId="{75203BEF-855A-4981-8ECC-4B6FCC854037}">
      <dgm:prSet/>
      <dgm:spPr/>
      <dgm:t>
        <a:bodyPr/>
        <a:lstStyle/>
        <a:p>
          <a:endParaRPr lang="en-US"/>
        </a:p>
      </dgm:t>
    </dgm:pt>
    <dgm:pt modelId="{03EA3879-04DF-487E-9B7B-9A74E1C62749}">
      <dgm:prSet phldrT="[Text]"/>
      <dgm:spPr/>
      <dgm:t>
        <a:bodyPr/>
        <a:lstStyle/>
        <a:p>
          <a:r>
            <a:rPr lang="en-US" dirty="0" smtClean="0"/>
            <a:t>Patient waiting in ED for 12 hours OR waiting on medical floor for over 24 hours</a:t>
          </a:r>
          <a:endParaRPr lang="en-US" dirty="0"/>
        </a:p>
      </dgm:t>
    </dgm:pt>
    <dgm:pt modelId="{E72C64A4-23B8-4B01-B2DC-51FD4E863337}" type="parTrans" cxnId="{CC0876EA-77AD-41FF-B66B-3111DB2ACB67}">
      <dgm:prSet/>
      <dgm:spPr/>
      <dgm:t>
        <a:bodyPr/>
        <a:lstStyle/>
        <a:p>
          <a:endParaRPr lang="en-US"/>
        </a:p>
      </dgm:t>
    </dgm:pt>
    <dgm:pt modelId="{775A8E2B-C083-4640-89A2-1DE1600E77C2}" type="sibTrans" cxnId="{CC0876EA-77AD-41FF-B66B-3111DB2ACB67}">
      <dgm:prSet/>
      <dgm:spPr/>
      <dgm:t>
        <a:bodyPr/>
        <a:lstStyle/>
        <a:p>
          <a:endParaRPr lang="en-US"/>
        </a:p>
      </dgm:t>
    </dgm:pt>
    <dgm:pt modelId="{5AF0D56E-9CAE-4D6A-929B-16F1467E65DE}">
      <dgm:prSet phldrT="[Text]"/>
      <dgm:spPr/>
      <dgm:t>
        <a:bodyPr/>
        <a:lstStyle/>
        <a:p>
          <a:r>
            <a:rPr lang="en-US" dirty="0" smtClean="0"/>
            <a:t>Overflow team reassesses patient, works to overcome barriers to discharge if present (placement, no outpatient services, family factors, etc.)</a:t>
          </a:r>
          <a:endParaRPr lang="en-US" dirty="0"/>
        </a:p>
      </dgm:t>
    </dgm:pt>
    <dgm:pt modelId="{DFCC973E-EDC2-41C1-A0E9-0E74292DA0C6}" type="parTrans" cxnId="{C2B96FF2-0A9B-434D-A273-533F972E102B}">
      <dgm:prSet/>
      <dgm:spPr/>
      <dgm:t>
        <a:bodyPr/>
        <a:lstStyle/>
        <a:p>
          <a:endParaRPr lang="en-US"/>
        </a:p>
      </dgm:t>
    </dgm:pt>
    <dgm:pt modelId="{302FBFB6-19B8-4CBB-876F-DC06D72A350B}" type="sibTrans" cxnId="{C2B96FF2-0A9B-434D-A273-533F972E102B}">
      <dgm:prSet/>
      <dgm:spPr/>
      <dgm:t>
        <a:bodyPr/>
        <a:lstStyle/>
        <a:p>
          <a:endParaRPr lang="en-US"/>
        </a:p>
      </dgm:t>
    </dgm:pt>
    <dgm:pt modelId="{99988E73-74E8-4AB2-A2DD-D19CE9B1877F}">
      <dgm:prSet/>
      <dgm:spPr/>
      <dgm:t>
        <a:bodyPr/>
        <a:lstStyle/>
        <a:p>
          <a:r>
            <a:rPr lang="en-US" dirty="0" smtClean="0"/>
            <a:t>Reassessments and discharge planning occur until patient is able to discharge safely OR acquire an inpatient bed</a:t>
          </a:r>
          <a:endParaRPr lang="en-US" dirty="0"/>
        </a:p>
      </dgm:t>
    </dgm:pt>
    <dgm:pt modelId="{E4E7F793-E996-409F-970C-421602EFA3B7}" type="parTrans" cxnId="{F4824CFD-87BB-4673-B8E8-380D0BD4BAC6}">
      <dgm:prSet/>
      <dgm:spPr/>
      <dgm:t>
        <a:bodyPr/>
        <a:lstStyle/>
        <a:p>
          <a:endParaRPr lang="en-US"/>
        </a:p>
      </dgm:t>
    </dgm:pt>
    <dgm:pt modelId="{B6D8BFFC-20A4-4CA2-8BA3-2B4A3BF25F00}" type="sibTrans" cxnId="{F4824CFD-87BB-4673-B8E8-380D0BD4BAC6}">
      <dgm:prSet/>
      <dgm:spPr/>
      <dgm:t>
        <a:bodyPr/>
        <a:lstStyle/>
        <a:p>
          <a:endParaRPr lang="en-US"/>
        </a:p>
      </dgm:t>
    </dgm:pt>
    <dgm:pt modelId="{1C1B2E1E-86B6-497D-90E7-8903D283999C}" type="pres">
      <dgm:prSet presAssocID="{45F0E665-1C15-4423-BB84-990B0CFE2461}" presName="CompostProcess" presStyleCnt="0">
        <dgm:presLayoutVars>
          <dgm:dir/>
          <dgm:resizeHandles val="exact"/>
        </dgm:presLayoutVars>
      </dgm:prSet>
      <dgm:spPr/>
    </dgm:pt>
    <dgm:pt modelId="{55E9F154-D316-448C-B7A7-6E8390A15B6C}" type="pres">
      <dgm:prSet presAssocID="{45F0E665-1C15-4423-BB84-990B0CFE2461}" presName="arrow" presStyleLbl="bgShp" presStyleIdx="0" presStyleCnt="1"/>
      <dgm:spPr/>
    </dgm:pt>
    <dgm:pt modelId="{16437D21-0300-4EE8-803E-3A2F637D4677}" type="pres">
      <dgm:prSet presAssocID="{45F0E665-1C15-4423-BB84-990B0CFE2461}" presName="linearProcess" presStyleCnt="0"/>
      <dgm:spPr/>
    </dgm:pt>
    <dgm:pt modelId="{15F48311-24CA-4DEB-8E5F-4E4F243EF50F}" type="pres">
      <dgm:prSet presAssocID="{CCAD797A-EEBB-409B-A42D-142561E591E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73951-AB27-4F64-ABB5-2CAE7DB29EA5}" type="pres">
      <dgm:prSet presAssocID="{52FFEFCB-4359-468D-B400-DA2122A6BF26}" presName="sibTrans" presStyleCnt="0"/>
      <dgm:spPr/>
    </dgm:pt>
    <dgm:pt modelId="{8208B93C-1A02-4755-B1B1-5D892148CC8C}" type="pres">
      <dgm:prSet presAssocID="{03EA3879-04DF-487E-9B7B-9A74E1C6274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C108-4659-4D51-B471-795DABF00C83}" type="pres">
      <dgm:prSet presAssocID="{775A8E2B-C083-4640-89A2-1DE1600E77C2}" presName="sibTrans" presStyleCnt="0"/>
      <dgm:spPr/>
    </dgm:pt>
    <dgm:pt modelId="{1147F744-2278-4546-9C39-B444E8D17B17}" type="pres">
      <dgm:prSet presAssocID="{5AF0D56E-9CAE-4D6A-929B-16F1467E65D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BBCD8-72FE-4790-AB32-B0D02A62D255}" type="pres">
      <dgm:prSet presAssocID="{302FBFB6-19B8-4CBB-876F-DC06D72A350B}" presName="sibTrans" presStyleCnt="0"/>
      <dgm:spPr/>
    </dgm:pt>
    <dgm:pt modelId="{21B92EAA-F507-4558-B5BB-6E87331E6ACB}" type="pres">
      <dgm:prSet presAssocID="{99988E73-74E8-4AB2-A2DD-D19CE9B1877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03BEF-855A-4981-8ECC-4B6FCC854037}" srcId="{45F0E665-1C15-4423-BB84-990B0CFE2461}" destId="{CCAD797A-EEBB-409B-A42D-142561E591E7}" srcOrd="0" destOrd="0" parTransId="{078B40D1-7B59-4AD4-A1A8-29ACAF46C7FC}" sibTransId="{52FFEFCB-4359-468D-B400-DA2122A6BF26}"/>
    <dgm:cxn modelId="{F4824CFD-87BB-4673-B8E8-380D0BD4BAC6}" srcId="{45F0E665-1C15-4423-BB84-990B0CFE2461}" destId="{99988E73-74E8-4AB2-A2DD-D19CE9B1877F}" srcOrd="3" destOrd="0" parTransId="{E4E7F793-E996-409F-970C-421602EFA3B7}" sibTransId="{B6D8BFFC-20A4-4CA2-8BA3-2B4A3BF25F00}"/>
    <dgm:cxn modelId="{BCBC82C9-3DD4-48F4-A4AC-D8A81405667B}" type="presOf" srcId="{45F0E665-1C15-4423-BB84-990B0CFE2461}" destId="{1C1B2E1E-86B6-497D-90E7-8903D283999C}" srcOrd="0" destOrd="0" presId="urn:microsoft.com/office/officeart/2005/8/layout/hProcess9"/>
    <dgm:cxn modelId="{22080282-E855-424B-826F-0A8FA1575353}" type="presOf" srcId="{99988E73-74E8-4AB2-A2DD-D19CE9B1877F}" destId="{21B92EAA-F507-4558-B5BB-6E87331E6ACB}" srcOrd="0" destOrd="0" presId="urn:microsoft.com/office/officeart/2005/8/layout/hProcess9"/>
    <dgm:cxn modelId="{C2B96FF2-0A9B-434D-A273-533F972E102B}" srcId="{45F0E665-1C15-4423-BB84-990B0CFE2461}" destId="{5AF0D56E-9CAE-4D6A-929B-16F1467E65DE}" srcOrd="2" destOrd="0" parTransId="{DFCC973E-EDC2-41C1-A0E9-0E74292DA0C6}" sibTransId="{302FBFB6-19B8-4CBB-876F-DC06D72A350B}"/>
    <dgm:cxn modelId="{CC0876EA-77AD-41FF-B66B-3111DB2ACB67}" srcId="{45F0E665-1C15-4423-BB84-990B0CFE2461}" destId="{03EA3879-04DF-487E-9B7B-9A74E1C62749}" srcOrd="1" destOrd="0" parTransId="{E72C64A4-23B8-4B01-B2DC-51FD4E863337}" sibTransId="{775A8E2B-C083-4640-89A2-1DE1600E77C2}"/>
    <dgm:cxn modelId="{98D96F57-5482-4801-8C72-5E62707DB376}" type="presOf" srcId="{03EA3879-04DF-487E-9B7B-9A74E1C62749}" destId="{8208B93C-1A02-4755-B1B1-5D892148CC8C}" srcOrd="0" destOrd="0" presId="urn:microsoft.com/office/officeart/2005/8/layout/hProcess9"/>
    <dgm:cxn modelId="{5744ABF1-4AF9-48DF-8626-6B7B4ABE9568}" type="presOf" srcId="{CCAD797A-EEBB-409B-A42D-142561E591E7}" destId="{15F48311-24CA-4DEB-8E5F-4E4F243EF50F}" srcOrd="0" destOrd="0" presId="urn:microsoft.com/office/officeart/2005/8/layout/hProcess9"/>
    <dgm:cxn modelId="{A949A3D9-71BC-4484-9221-1A63273ADD3A}" type="presOf" srcId="{5AF0D56E-9CAE-4D6A-929B-16F1467E65DE}" destId="{1147F744-2278-4546-9C39-B444E8D17B17}" srcOrd="0" destOrd="0" presId="urn:microsoft.com/office/officeart/2005/8/layout/hProcess9"/>
    <dgm:cxn modelId="{B38D78D3-9767-44E9-9575-387C7D3AA867}" type="presParOf" srcId="{1C1B2E1E-86B6-497D-90E7-8903D283999C}" destId="{55E9F154-D316-448C-B7A7-6E8390A15B6C}" srcOrd="0" destOrd="0" presId="urn:microsoft.com/office/officeart/2005/8/layout/hProcess9"/>
    <dgm:cxn modelId="{A173C971-40A3-4BDA-9ED5-918F7C67CDCE}" type="presParOf" srcId="{1C1B2E1E-86B6-497D-90E7-8903D283999C}" destId="{16437D21-0300-4EE8-803E-3A2F637D4677}" srcOrd="1" destOrd="0" presId="urn:microsoft.com/office/officeart/2005/8/layout/hProcess9"/>
    <dgm:cxn modelId="{0F22914D-1143-4707-A41A-45A773DD0B82}" type="presParOf" srcId="{16437D21-0300-4EE8-803E-3A2F637D4677}" destId="{15F48311-24CA-4DEB-8E5F-4E4F243EF50F}" srcOrd="0" destOrd="0" presId="urn:microsoft.com/office/officeart/2005/8/layout/hProcess9"/>
    <dgm:cxn modelId="{37E9723F-03B8-4CAB-A0CD-ADF74D7B34E8}" type="presParOf" srcId="{16437D21-0300-4EE8-803E-3A2F637D4677}" destId="{D9873951-AB27-4F64-ABB5-2CAE7DB29EA5}" srcOrd="1" destOrd="0" presId="urn:microsoft.com/office/officeart/2005/8/layout/hProcess9"/>
    <dgm:cxn modelId="{7B32E0FC-CCCA-44D9-A90E-C0AE75776525}" type="presParOf" srcId="{16437D21-0300-4EE8-803E-3A2F637D4677}" destId="{8208B93C-1A02-4755-B1B1-5D892148CC8C}" srcOrd="2" destOrd="0" presId="urn:microsoft.com/office/officeart/2005/8/layout/hProcess9"/>
    <dgm:cxn modelId="{3D1E6843-60A2-4435-8778-62C4E785F251}" type="presParOf" srcId="{16437D21-0300-4EE8-803E-3A2F637D4677}" destId="{25E3C108-4659-4D51-B471-795DABF00C83}" srcOrd="3" destOrd="0" presId="urn:microsoft.com/office/officeart/2005/8/layout/hProcess9"/>
    <dgm:cxn modelId="{6B7AEEEB-B58B-4321-BC7F-44EEA3FE7966}" type="presParOf" srcId="{16437D21-0300-4EE8-803E-3A2F637D4677}" destId="{1147F744-2278-4546-9C39-B444E8D17B17}" srcOrd="4" destOrd="0" presId="urn:microsoft.com/office/officeart/2005/8/layout/hProcess9"/>
    <dgm:cxn modelId="{E7EB5A2B-9ADF-4D8C-9B43-371080F998FE}" type="presParOf" srcId="{16437D21-0300-4EE8-803E-3A2F637D4677}" destId="{907BBCD8-72FE-4790-AB32-B0D02A62D255}" srcOrd="5" destOrd="0" presId="urn:microsoft.com/office/officeart/2005/8/layout/hProcess9"/>
    <dgm:cxn modelId="{391A1904-0DD9-44DB-841C-CEE09BABC9EE}" type="presParOf" srcId="{16437D21-0300-4EE8-803E-3A2F637D4677}" destId="{21B92EAA-F507-4558-B5BB-6E87331E6AC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17911-930E-4413-A7A8-2EFA6DB8651B}">
      <dsp:nvSpPr>
        <dsp:cNvPr id="0" name=""/>
        <dsp:cNvSpPr/>
      </dsp:nvSpPr>
      <dsp:spPr>
        <a:xfrm>
          <a:off x="2351495" y="792451"/>
          <a:ext cx="5281516" cy="5281516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5">
            <a:hueOff val="8480880"/>
            <a:satOff val="3917"/>
            <a:lumOff val="-92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404FB-4135-490C-8E84-F36BF7DB08B0}">
      <dsp:nvSpPr>
        <dsp:cNvPr id="0" name=""/>
        <dsp:cNvSpPr/>
      </dsp:nvSpPr>
      <dsp:spPr>
        <a:xfrm>
          <a:off x="2351495" y="792451"/>
          <a:ext cx="5281516" cy="5281516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6360660"/>
            <a:satOff val="2938"/>
            <a:lumOff val="-69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EDA0F-DB4D-4E5B-B2B7-121CA085F7DC}">
      <dsp:nvSpPr>
        <dsp:cNvPr id="0" name=""/>
        <dsp:cNvSpPr/>
      </dsp:nvSpPr>
      <dsp:spPr>
        <a:xfrm>
          <a:off x="2351495" y="792451"/>
          <a:ext cx="5281516" cy="5281516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5">
            <a:hueOff val="4240440"/>
            <a:satOff val="1958"/>
            <a:lumOff val="-4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FC9B0-3513-4737-8B93-D201EB889251}">
      <dsp:nvSpPr>
        <dsp:cNvPr id="0" name=""/>
        <dsp:cNvSpPr/>
      </dsp:nvSpPr>
      <dsp:spPr>
        <a:xfrm>
          <a:off x="2351495" y="792451"/>
          <a:ext cx="5281516" cy="5281516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5">
            <a:hueOff val="2120220"/>
            <a:satOff val="979"/>
            <a:lumOff val="-23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D4F51-5B0A-48F3-A10F-DE7501DED3A8}">
      <dsp:nvSpPr>
        <dsp:cNvPr id="0" name=""/>
        <dsp:cNvSpPr/>
      </dsp:nvSpPr>
      <dsp:spPr>
        <a:xfrm>
          <a:off x="2351495" y="792451"/>
          <a:ext cx="5281516" cy="5281516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32791-02E8-441A-BAD2-1880BB499B52}">
      <dsp:nvSpPr>
        <dsp:cNvPr id="0" name=""/>
        <dsp:cNvSpPr/>
      </dsp:nvSpPr>
      <dsp:spPr>
        <a:xfrm>
          <a:off x="3775879" y="2216835"/>
          <a:ext cx="2432748" cy="24327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PIRC</a:t>
          </a:r>
          <a:endParaRPr lang="en-US" sz="5200" kern="1200" dirty="0"/>
        </a:p>
      </dsp:txBody>
      <dsp:txXfrm>
        <a:off x="4132147" y="2573103"/>
        <a:ext cx="1720212" cy="1720212"/>
      </dsp:txXfrm>
    </dsp:sp>
    <dsp:sp modelId="{8378C2CB-31AB-446F-87BB-5015F6098716}">
      <dsp:nvSpPr>
        <dsp:cNvPr id="0" name=""/>
        <dsp:cNvSpPr/>
      </dsp:nvSpPr>
      <dsp:spPr>
        <a:xfrm>
          <a:off x="4140791" y="2294"/>
          <a:ext cx="1702924" cy="17029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Crisis Assessment Team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(ED and Crisis Calls)</a:t>
          </a:r>
          <a:endParaRPr lang="en-US" sz="1600" kern="1200" dirty="0"/>
        </a:p>
      </dsp:txBody>
      <dsp:txXfrm>
        <a:off x="4390178" y="251681"/>
        <a:ext cx="1204150" cy="1204150"/>
      </dsp:txXfrm>
    </dsp:sp>
    <dsp:sp modelId="{108A4302-6255-46A5-8212-0FE92B601359}">
      <dsp:nvSpPr>
        <dsp:cNvPr id="0" name=""/>
        <dsp:cNvSpPr/>
      </dsp:nvSpPr>
      <dsp:spPr>
        <a:xfrm>
          <a:off x="6593997" y="1784652"/>
          <a:ext cx="1702924" cy="1702924"/>
        </a:xfrm>
        <a:prstGeom prst="ellipse">
          <a:avLst/>
        </a:prstGeom>
        <a:solidFill>
          <a:schemeClr val="accent5">
            <a:hueOff val="2120220"/>
            <a:satOff val="979"/>
            <a:lumOff val="-23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Overflow/ED Boarded Team</a:t>
          </a:r>
          <a:endParaRPr lang="en-US" sz="1600" kern="1200" dirty="0"/>
        </a:p>
      </dsp:txBody>
      <dsp:txXfrm>
        <a:off x="6843384" y="2034039"/>
        <a:ext cx="1204150" cy="1204150"/>
      </dsp:txXfrm>
    </dsp:sp>
    <dsp:sp modelId="{357828DC-B2AB-42F4-860D-03DE1043BEBB}">
      <dsp:nvSpPr>
        <dsp:cNvPr id="0" name=""/>
        <dsp:cNvSpPr/>
      </dsp:nvSpPr>
      <dsp:spPr>
        <a:xfrm>
          <a:off x="5656956" y="4668568"/>
          <a:ext cx="1702924" cy="1702924"/>
        </a:xfrm>
        <a:prstGeom prst="ellipse">
          <a:avLst/>
        </a:prstGeom>
        <a:solidFill>
          <a:schemeClr val="accent5">
            <a:hueOff val="4240440"/>
            <a:satOff val="1958"/>
            <a:lumOff val="-4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Bridge Clinic</a:t>
          </a:r>
          <a:endParaRPr lang="en-US" sz="1600" kern="1200" dirty="0"/>
        </a:p>
      </dsp:txBody>
      <dsp:txXfrm>
        <a:off x="5906343" y="4917955"/>
        <a:ext cx="1204150" cy="1204150"/>
      </dsp:txXfrm>
    </dsp:sp>
    <dsp:sp modelId="{2DB13D63-2188-46E2-8277-7F385A3C32C0}">
      <dsp:nvSpPr>
        <dsp:cNvPr id="0" name=""/>
        <dsp:cNvSpPr/>
      </dsp:nvSpPr>
      <dsp:spPr>
        <a:xfrm>
          <a:off x="2624627" y="4668568"/>
          <a:ext cx="1702924" cy="1702924"/>
        </a:xfrm>
        <a:prstGeom prst="ellipse">
          <a:avLst/>
        </a:prstGeom>
        <a:solidFill>
          <a:schemeClr val="accent5">
            <a:hueOff val="6360660"/>
            <a:satOff val="2938"/>
            <a:lumOff val="-69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Operations</a:t>
          </a:r>
          <a:endParaRPr lang="en-US" sz="1600" kern="1200" dirty="0"/>
        </a:p>
      </dsp:txBody>
      <dsp:txXfrm>
        <a:off x="2874014" y="4917955"/>
        <a:ext cx="1204150" cy="1204150"/>
      </dsp:txXfrm>
    </dsp:sp>
    <dsp:sp modelId="{772AEEFF-D258-4DB8-808D-85388AEB72BA}">
      <dsp:nvSpPr>
        <dsp:cNvPr id="0" name=""/>
        <dsp:cNvSpPr/>
      </dsp:nvSpPr>
      <dsp:spPr>
        <a:xfrm>
          <a:off x="1687586" y="1784652"/>
          <a:ext cx="1702924" cy="1702924"/>
        </a:xfrm>
        <a:prstGeom prst="ellipse">
          <a:avLst/>
        </a:prstGeom>
        <a:solidFill>
          <a:schemeClr val="accent5">
            <a:hueOff val="8480880"/>
            <a:satOff val="3917"/>
            <a:lumOff val="-92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 Outreach</a:t>
          </a:r>
          <a:endParaRPr lang="en-US" sz="1600" kern="1200" dirty="0"/>
        </a:p>
      </dsp:txBody>
      <dsp:txXfrm>
        <a:off x="1936973" y="2034039"/>
        <a:ext cx="1204150" cy="1204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50F7-90A3-442D-92C9-12E7E54E6655}">
      <dsp:nvSpPr>
        <dsp:cNvPr id="0" name=""/>
        <dsp:cNvSpPr/>
      </dsp:nvSpPr>
      <dsp:spPr>
        <a:xfrm>
          <a:off x="622934" y="0"/>
          <a:ext cx="705993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A10EE-D9F8-42F0-B9AF-DA975F7F6B6D}">
      <dsp:nvSpPr>
        <dsp:cNvPr id="0" name=""/>
        <dsp:cNvSpPr/>
      </dsp:nvSpPr>
      <dsp:spPr>
        <a:xfrm>
          <a:off x="3650" y="1305401"/>
          <a:ext cx="159586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presents to the ED with MH complaint</a:t>
          </a:r>
          <a:endParaRPr lang="en-US" sz="1400" kern="1200" dirty="0"/>
        </a:p>
      </dsp:txBody>
      <dsp:txXfrm>
        <a:off x="81554" y="1383305"/>
        <a:ext cx="1440057" cy="1584727"/>
      </dsp:txXfrm>
    </dsp:sp>
    <dsp:sp modelId="{6DC5E1E9-82D8-4E31-861B-39B3297D3F16}">
      <dsp:nvSpPr>
        <dsp:cNvPr id="0" name=""/>
        <dsp:cNvSpPr/>
      </dsp:nvSpPr>
      <dsp:spPr>
        <a:xfrm>
          <a:off x="1679308" y="1305401"/>
          <a:ext cx="159586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Triaged through ED, labeled as “psych </a:t>
          </a:r>
          <a:r>
            <a:rPr lang="en-US" sz="1400" kern="1200" dirty="0" err="1" smtClean="0"/>
            <a:t>eval</a:t>
          </a:r>
          <a:r>
            <a:rPr lang="en-US" sz="1400" kern="1200" dirty="0" smtClean="0"/>
            <a:t>” on track board, roomed </a:t>
          </a:r>
          <a:endParaRPr lang="en-US" sz="1400" kern="1200" dirty="0"/>
        </a:p>
      </dsp:txBody>
      <dsp:txXfrm>
        <a:off x="1757212" y="1383305"/>
        <a:ext cx="1440057" cy="1584727"/>
      </dsp:txXfrm>
    </dsp:sp>
    <dsp:sp modelId="{CCA423C6-93E9-4A02-A98D-26985431F21B}">
      <dsp:nvSpPr>
        <dsp:cNvPr id="0" name=""/>
        <dsp:cNvSpPr/>
      </dsp:nvSpPr>
      <dsp:spPr>
        <a:xfrm>
          <a:off x="3354967" y="1305401"/>
          <a:ext cx="159586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seen by MD/APRN for medical clearance</a:t>
          </a:r>
          <a:endParaRPr lang="en-US" sz="1400" kern="1200" dirty="0"/>
        </a:p>
      </dsp:txBody>
      <dsp:txXfrm>
        <a:off x="3432871" y="1383305"/>
        <a:ext cx="1440057" cy="1584727"/>
      </dsp:txXfrm>
    </dsp:sp>
    <dsp:sp modelId="{38ED30B0-D7A4-4FA5-977E-E995B372DC96}">
      <dsp:nvSpPr>
        <dsp:cNvPr id="0" name=""/>
        <dsp:cNvSpPr/>
      </dsp:nvSpPr>
      <dsp:spPr>
        <a:xfrm>
          <a:off x="5030625" y="1305401"/>
          <a:ext cx="159586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seen and assessed by PIRC clinician</a:t>
          </a:r>
          <a:endParaRPr lang="en-US" sz="1400" kern="1200" dirty="0"/>
        </a:p>
      </dsp:txBody>
      <dsp:txXfrm>
        <a:off x="5108529" y="1383305"/>
        <a:ext cx="1440057" cy="1584727"/>
      </dsp:txXfrm>
    </dsp:sp>
    <dsp:sp modelId="{E7BCD52A-FADE-4C53-AF6A-46BD55608F9B}">
      <dsp:nvSpPr>
        <dsp:cNvPr id="0" name=""/>
        <dsp:cNvSpPr/>
      </dsp:nvSpPr>
      <dsp:spPr>
        <a:xfrm>
          <a:off x="6706284" y="1305401"/>
          <a:ext cx="159586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Disposition recommendation (inpatient, PHP, IOP, outpatient) made to ED staff</a:t>
          </a:r>
          <a:endParaRPr lang="en-US" sz="1400" kern="1200" dirty="0"/>
        </a:p>
      </dsp:txBody>
      <dsp:txXfrm>
        <a:off x="6784188" y="1383305"/>
        <a:ext cx="1440057" cy="1584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9F154-D316-448C-B7A7-6E8390A15B6C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48311-24CA-4DEB-8E5F-4E4F243EF50F}">
      <dsp:nvSpPr>
        <dsp:cNvPr id="0" name=""/>
        <dsp:cNvSpPr/>
      </dsp:nvSpPr>
      <dsp:spPr>
        <a:xfrm>
          <a:off x="5262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Patient needing admission to inpatient psychiatry; bed requested</a:t>
          </a:r>
          <a:endParaRPr lang="en-US" sz="1500" kern="1200" dirty="0"/>
        </a:p>
      </dsp:txBody>
      <dsp:txXfrm>
        <a:off x="90228" y="1390367"/>
        <a:ext cx="2361411" cy="1570603"/>
      </dsp:txXfrm>
    </dsp:sp>
    <dsp:sp modelId="{8208B93C-1A02-4755-B1B1-5D892148CC8C}">
      <dsp:nvSpPr>
        <dsp:cNvPr id="0" name=""/>
        <dsp:cNvSpPr/>
      </dsp:nvSpPr>
      <dsp:spPr>
        <a:xfrm>
          <a:off x="266317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Patient waiting in ED for 12 hours OR waiting on medical floor for over 24 hours</a:t>
          </a:r>
          <a:endParaRPr lang="en-US" sz="1500" kern="1200" dirty="0"/>
        </a:p>
      </dsp:txBody>
      <dsp:txXfrm>
        <a:off x="2748139" y="1390367"/>
        <a:ext cx="2361411" cy="1570603"/>
      </dsp:txXfrm>
    </dsp:sp>
    <dsp:sp modelId="{1147F744-2278-4546-9C39-B444E8D17B17}">
      <dsp:nvSpPr>
        <dsp:cNvPr id="0" name=""/>
        <dsp:cNvSpPr/>
      </dsp:nvSpPr>
      <dsp:spPr>
        <a:xfrm>
          <a:off x="532108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Overflow team reassesses patient, works to overcome barriers to discharge if present (placement, no outpatient services, family factors, etc.)</a:t>
          </a:r>
          <a:endParaRPr lang="en-US" sz="1500" kern="1200" dirty="0"/>
        </a:p>
      </dsp:txBody>
      <dsp:txXfrm>
        <a:off x="5406049" y="1390367"/>
        <a:ext cx="2361411" cy="1570603"/>
      </dsp:txXfrm>
    </dsp:sp>
    <dsp:sp modelId="{21B92EAA-F507-4558-B5BB-6E87331E6ACB}">
      <dsp:nvSpPr>
        <dsp:cNvPr id="0" name=""/>
        <dsp:cNvSpPr/>
      </dsp:nvSpPr>
      <dsp:spPr>
        <a:xfrm>
          <a:off x="797899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Reassessments and discharge planning occur until patient is able to discharge safely OR acquire an inpatient bed</a:t>
          </a:r>
          <a:endParaRPr lang="en-US" sz="1500" kern="1200" dirty="0"/>
        </a:p>
      </dsp:txBody>
      <dsp:txXfrm>
        <a:off x="8063959" y="1390367"/>
        <a:ext cx="2361411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DFF52-66BC-4DCB-884C-4022D62B893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E19DF-5E7D-4E31-9657-A8DD8A7D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19DF-5E7D-4E31-9657-A8DD8A7D36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6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r>
              <a:rPr lang="en-US" baseline="0" dirty="0" smtClean="0"/>
              <a:t> work and understanding v</a:t>
            </a:r>
            <a:r>
              <a:rPr lang="en-US" dirty="0" smtClean="0"/>
              <a:t>ariation in clinical judgement regarding clinically appropriate admissions and discharge.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19DF-5E7D-4E31-9657-A8DD8A7D3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789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883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1146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1146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FA1C-3CFD-47E1-9D64-53974863D91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B44A6-58E1-4010-A5A6-9A148C72F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883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10200" cy="412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410200" cy="412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978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7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13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959039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94670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06971"/>
            <a:ext cx="10978342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Psychiatric Intake and Response Center (PIRC) at Cincinnati Children’s Hospital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91099"/>
            <a:ext cx="10978342" cy="170410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dirty="0" smtClean="0"/>
              <a:t>AADCAP meeting </a:t>
            </a:r>
          </a:p>
          <a:p>
            <a:pPr algn="ctr"/>
            <a:r>
              <a:rPr lang="en-US" dirty="0" smtClean="0"/>
              <a:t>April 28, 2023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Courtney Cinko, MD</a:t>
            </a:r>
          </a:p>
          <a:p>
            <a:pPr algn="ctr"/>
            <a:r>
              <a:rPr lang="en-US" dirty="0" smtClean="0"/>
              <a:t>Director of Emergency Psychiatry</a:t>
            </a:r>
            <a:br>
              <a:rPr lang="en-US" dirty="0" smtClean="0"/>
            </a:br>
            <a:r>
              <a:rPr lang="en-US" dirty="0" smtClean="0"/>
              <a:t>Cincinnati Children’s Hospital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Full PIRC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Narrative of presenting concerns</a:t>
            </a:r>
          </a:p>
          <a:p>
            <a:r>
              <a:rPr lang="en-US" dirty="0" smtClean="0"/>
              <a:t>Identifying guardianship and custody</a:t>
            </a:r>
          </a:p>
          <a:p>
            <a:r>
              <a:rPr lang="en-US" dirty="0" smtClean="0"/>
              <a:t>Identifying outpatient services in place (will attempt to contact treatment </a:t>
            </a:r>
            <a:r>
              <a:rPr lang="en-US" dirty="0" smtClean="0"/>
              <a:t>team)</a:t>
            </a:r>
          </a:p>
          <a:p>
            <a:r>
              <a:rPr lang="en-US" dirty="0" smtClean="0"/>
              <a:t>Social History</a:t>
            </a:r>
            <a:endParaRPr lang="en-US" dirty="0" smtClean="0"/>
          </a:p>
          <a:p>
            <a:r>
              <a:rPr lang="en-US" dirty="0" smtClean="0"/>
              <a:t>Areas of concerns/strengths</a:t>
            </a:r>
          </a:p>
          <a:p>
            <a:r>
              <a:rPr lang="en-US" dirty="0" smtClean="0"/>
              <a:t>Child </a:t>
            </a:r>
            <a:r>
              <a:rPr lang="en-US" dirty="0" smtClean="0"/>
              <a:t>Abuse and Exploitation Screens</a:t>
            </a:r>
            <a:endParaRPr lang="en-US" dirty="0" smtClean="0"/>
          </a:p>
          <a:p>
            <a:r>
              <a:rPr lang="en-US" dirty="0" smtClean="0"/>
              <a:t>Columbia Suicide Severity Rating Scale, full</a:t>
            </a:r>
          </a:p>
          <a:p>
            <a:r>
              <a:rPr lang="en-US" dirty="0" smtClean="0"/>
              <a:t>BRACHA- scale for level of aggression </a:t>
            </a:r>
          </a:p>
          <a:p>
            <a:r>
              <a:rPr lang="en-US" dirty="0" smtClean="0"/>
              <a:t>Mental Status </a:t>
            </a:r>
            <a:r>
              <a:rPr lang="en-US" dirty="0" smtClean="0"/>
              <a:t>Exam</a:t>
            </a:r>
          </a:p>
          <a:p>
            <a:r>
              <a:rPr lang="en-US" dirty="0" smtClean="0"/>
              <a:t>CBT interventions</a:t>
            </a:r>
          </a:p>
          <a:p>
            <a:r>
              <a:rPr lang="en-US" dirty="0" smtClean="0"/>
              <a:t>Safety planning</a:t>
            </a:r>
            <a:endParaRPr lang="en-US" dirty="0" smtClean="0"/>
          </a:p>
          <a:p>
            <a:r>
              <a:rPr lang="en-US" dirty="0" smtClean="0"/>
              <a:t>PIRC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Disposition to Appropriate Level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Main work of PIRC is to determine the level of care MOST appropriate for each patient based on assessment and clinical judgment </a:t>
            </a:r>
          </a:p>
          <a:p>
            <a:r>
              <a:rPr lang="en-US" dirty="0" smtClean="0"/>
              <a:t>CAP MD available via phone </a:t>
            </a:r>
            <a:r>
              <a:rPr lang="en-US" dirty="0" smtClean="0"/>
              <a:t>24/7 to </a:t>
            </a:r>
            <a:r>
              <a:rPr lang="en-US" dirty="0" smtClean="0"/>
              <a:t>discuss cases with </a:t>
            </a:r>
            <a:r>
              <a:rPr lang="en-US" dirty="0" smtClean="0"/>
              <a:t>clinicians; discharges require approval from CAP MD</a:t>
            </a:r>
            <a:endParaRPr lang="en-US" dirty="0" smtClean="0"/>
          </a:p>
          <a:p>
            <a:r>
              <a:rPr lang="en-US" dirty="0" smtClean="0"/>
              <a:t>Barriers to discharge to PHP, IOP, and outpatient services can lead to inpatient admission by default as that is the safest, fastest option for care </a:t>
            </a:r>
          </a:p>
          <a:p>
            <a:r>
              <a:rPr lang="en-US" dirty="0" smtClean="0"/>
              <a:t>Actively working to address these barriers through multiple QI efforts within our own system and with our community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6" y="393936"/>
            <a:ext cx="8056418" cy="6273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1273" y="1431636"/>
            <a:ext cx="3445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/>
              <a:t>Numerator: Total </a:t>
            </a:r>
            <a:r>
              <a:rPr lang="en-US" dirty="0"/>
              <a:t># of patients seen in ED who have a </a:t>
            </a:r>
            <a:r>
              <a:rPr lang="en-US" dirty="0" smtClean="0"/>
              <a:t>discharge </a:t>
            </a:r>
            <a:r>
              <a:rPr lang="en-US" dirty="0"/>
              <a:t>no barriers + </a:t>
            </a:r>
            <a:r>
              <a:rPr lang="en-US" dirty="0" smtClean="0"/>
              <a:t>admission </a:t>
            </a:r>
            <a:r>
              <a:rPr lang="en-US" dirty="0"/>
              <a:t>that are clinically appropriate </a:t>
            </a:r>
            <a:r>
              <a:rPr lang="en-US" dirty="0" smtClean="0"/>
              <a:t>+</a:t>
            </a:r>
            <a:r>
              <a:rPr lang="en-US" dirty="0"/>
              <a:t> </a:t>
            </a:r>
            <a:r>
              <a:rPr lang="en-US" dirty="0" smtClean="0"/>
              <a:t>total </a:t>
            </a:r>
            <a:r>
              <a:rPr lang="en-US" dirty="0"/>
              <a:t># of patients that discharge despite barriers​</a:t>
            </a:r>
          </a:p>
          <a:p>
            <a:pPr fontAlgn="base"/>
            <a:r>
              <a:rPr lang="en-US" dirty="0"/>
              <a:t>​</a:t>
            </a:r>
          </a:p>
          <a:p>
            <a:pPr fontAlgn="base"/>
            <a:r>
              <a:rPr lang="en-US" dirty="0"/>
              <a:t>Denominator: </a:t>
            </a:r>
            <a:r>
              <a:rPr lang="en-US" dirty="0" smtClean="0"/>
              <a:t>Total </a:t>
            </a:r>
            <a:r>
              <a:rPr lang="en-US" dirty="0"/>
              <a:t>number of patients seen in the ED for psychiatric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Boarded/Med Overflow Processes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99215"/>
              </p:ext>
            </p:extLst>
          </p:nvPr>
        </p:nvGraphicFramePr>
        <p:xfrm>
          <a:off x="838200" y="141763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1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Boarded/Med Overflow Reassessments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095648"/>
          </a:xfrm>
        </p:spPr>
        <p:txBody>
          <a:bodyPr>
            <a:noAutofit/>
          </a:bodyPr>
          <a:lstStyle/>
          <a:p>
            <a:r>
              <a:rPr lang="en-US" sz="2400" dirty="0" smtClean="0"/>
              <a:t>JCAHO guidelines suggest reassessment at least every 24 hours, PIRC reassess ED boarded patients every 12 hrs. and patients on medical floor overflow every </a:t>
            </a:r>
            <a:r>
              <a:rPr lang="en-US" sz="2400" dirty="0" smtClean="0"/>
              <a:t>24 hrs.</a:t>
            </a:r>
            <a:endParaRPr lang="en-US" sz="2400" dirty="0" smtClean="0"/>
          </a:p>
          <a:p>
            <a:pPr lvl="1"/>
            <a:r>
              <a:rPr lang="en-US" sz="2000" dirty="0" smtClean="0"/>
              <a:t>Every 8 hours was too cumbersome and not much changed between reassessments</a:t>
            </a:r>
          </a:p>
          <a:p>
            <a:pPr lvl="1"/>
            <a:r>
              <a:rPr lang="en-US" sz="2000" dirty="0" smtClean="0"/>
              <a:t>Patients on medical overflow are followed by Pediatric Hospital Medicine team, thus the need for fewer reassessments</a:t>
            </a:r>
          </a:p>
          <a:p>
            <a:r>
              <a:rPr lang="en-US" sz="2400" dirty="0" smtClean="0"/>
              <a:t>LSWs and LPCs supervised by independently licensed clinicians</a:t>
            </a:r>
          </a:p>
          <a:p>
            <a:r>
              <a:rPr lang="en-US" sz="2400" dirty="0" smtClean="0"/>
              <a:t>Elements of Reassessment:</a:t>
            </a:r>
          </a:p>
          <a:p>
            <a:pPr lvl="1"/>
            <a:r>
              <a:rPr lang="en-US" sz="2000" dirty="0" smtClean="0"/>
              <a:t>Observations/clinical information</a:t>
            </a:r>
          </a:p>
          <a:p>
            <a:pPr lvl="1"/>
            <a:r>
              <a:rPr lang="en-US" sz="2000" dirty="0" smtClean="0"/>
              <a:t>Additional family/provider collateral clinical information</a:t>
            </a:r>
          </a:p>
          <a:p>
            <a:pPr lvl="1"/>
            <a:r>
              <a:rPr lang="en-US" sz="2000" dirty="0" smtClean="0"/>
              <a:t>MSE</a:t>
            </a:r>
          </a:p>
          <a:p>
            <a:pPr lvl="1"/>
            <a:r>
              <a:rPr lang="en-US" sz="2000" dirty="0" smtClean="0"/>
              <a:t>Risk Assessment: CSSR-S short, BRACHA </a:t>
            </a:r>
          </a:p>
          <a:p>
            <a:pPr lvl="1"/>
            <a:r>
              <a:rPr lang="en-US" sz="2000" dirty="0" smtClean="0"/>
              <a:t>Updated Plan of Care (recommended disposition)</a:t>
            </a:r>
          </a:p>
        </p:txBody>
      </p:sp>
    </p:spTree>
    <p:extLst>
      <p:ext uri="{BB962C8B-B14F-4D97-AF65-F5344CB8AC3E}">
        <p14:creationId xmlns:p14="http://schemas.microsoft.com/office/powerpoint/2010/main" val="32342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 Overflow Team and Barriers to Discharge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patients have barriers to discharging them to optimal outpatient levels of care which include lack of outpatient services, unable to contact guardian/parent, inability for family to create a safety plan for home, parent refusal to pick up child, etc.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overflow team addresses these barriers when present; they communicate and coordinate with outpatient care teams</a:t>
            </a:r>
            <a:r>
              <a:rPr lang="en-US" dirty="0" smtClean="0"/>
              <a:t>, child protective services, </a:t>
            </a:r>
            <a:r>
              <a:rPr lang="en-US" dirty="0" smtClean="0"/>
              <a:t>parents, and referral </a:t>
            </a:r>
            <a:r>
              <a:rPr lang="en-US" dirty="0" smtClean="0"/>
              <a:t>sources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10-15% of ED boarded/overflow patients are discharged PRIOR to receiving an inpatient psychiatry bed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Crisis Assessment Model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/>
          <a:lstStyle/>
          <a:p>
            <a:r>
              <a:rPr lang="en-US" dirty="0" smtClean="0"/>
              <a:t>Allows for psychiatry to keep pace with high volumes of patients</a:t>
            </a:r>
          </a:p>
          <a:p>
            <a:r>
              <a:rPr lang="en-US" dirty="0" smtClean="0"/>
              <a:t>Allows for team approach to discharge planning by most knowledgeable individuals </a:t>
            </a:r>
          </a:p>
          <a:p>
            <a:r>
              <a:rPr lang="en-US" dirty="0" smtClean="0"/>
              <a:t>LISW/LPCC direct interventions for abuse, trauma, family crisis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098" y="1936864"/>
            <a:ext cx="3314109" cy="33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Crisis Assessment Model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4028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 direct treatment of psychiatric patients that present to the ED</a:t>
            </a:r>
          </a:p>
          <a:p>
            <a:pPr lvl="1"/>
            <a:r>
              <a:rPr lang="en-US" dirty="0" smtClean="0"/>
              <a:t>No psychiatrist to talk with families regarding diagnosis, treatment, and prognosis</a:t>
            </a:r>
          </a:p>
          <a:p>
            <a:pPr lvl="1"/>
            <a:r>
              <a:rPr lang="en-US" dirty="0" smtClean="0"/>
              <a:t>No mechanisms for medication changes or refills (for patients not in our system)</a:t>
            </a:r>
          </a:p>
          <a:p>
            <a:r>
              <a:rPr lang="en-US" dirty="0" smtClean="0"/>
              <a:t>Embedded within medical ED, not separate mental health emergency services</a:t>
            </a:r>
          </a:p>
          <a:p>
            <a:pPr lvl="1"/>
            <a:r>
              <a:rPr lang="en-US" dirty="0" smtClean="0"/>
              <a:t>Most staff with minimal mental health/crisis training</a:t>
            </a:r>
          </a:p>
          <a:p>
            <a:pPr lvl="1"/>
            <a:r>
              <a:rPr lang="en-US" dirty="0" smtClean="0"/>
              <a:t>ED values decreased time in department, whereas getting psych patients to the right level of care takes time (priorities can be at odds)</a:t>
            </a:r>
            <a:endParaRPr lang="en-US" dirty="0"/>
          </a:p>
          <a:p>
            <a:r>
              <a:rPr lang="en-US" dirty="0" smtClean="0"/>
              <a:t>Inpatient admission can be easier to achieve than planning for discharge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0" y="2643447"/>
            <a:ext cx="3102206" cy="27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ED Assessments by the Numbers (FY23 So Far)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09255"/>
            <a:ext cx="881722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130425"/>
            <a:ext cx="10920153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PIRC Bridge, Operations, Crisis Assessment Calls and Community Outreach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Escaping the ED as the Access Point for Mental Health Care</a:t>
            </a:r>
          </a:p>
        </p:txBody>
      </p:sp>
    </p:spTree>
    <p:extLst>
      <p:ext uri="{BB962C8B-B14F-4D97-AF65-F5344CB8AC3E}">
        <p14:creationId xmlns:p14="http://schemas.microsoft.com/office/powerpoint/2010/main" val="42940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78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Rapid access crisis assessment and intervention clinic (LISWs and LPCCs)</a:t>
            </a:r>
            <a:endParaRPr lang="en-US" dirty="0"/>
          </a:p>
          <a:p>
            <a:pPr lvl="1"/>
            <a:r>
              <a:rPr lang="en-US" dirty="0" smtClean="0"/>
              <a:t>Patients can usually get an appointment within 1-2 days, typically see patients through crisis (3-4 sessions) </a:t>
            </a:r>
          </a:p>
          <a:p>
            <a:pPr lvl="1"/>
            <a:r>
              <a:rPr lang="en-US" dirty="0" smtClean="0"/>
              <a:t>“Bridges” care for patients who do not have services in </a:t>
            </a:r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Helps families navigate the mental health system and coordinates referrals </a:t>
            </a:r>
            <a:endParaRPr lang="en-US" dirty="0" smtClean="0"/>
          </a:p>
          <a:p>
            <a:pPr lvl="1"/>
            <a:r>
              <a:rPr lang="en-US" dirty="0" smtClean="0"/>
              <a:t>Helps decompress ED by being a referral resource for patients in the community AND patients stepping down from the ED</a:t>
            </a:r>
          </a:p>
          <a:p>
            <a:r>
              <a:rPr lang="en-US" dirty="0" smtClean="0"/>
              <a:t>Medication Treatment (MD and APRN)</a:t>
            </a:r>
          </a:p>
          <a:p>
            <a:pPr lvl="1"/>
            <a:r>
              <a:rPr lang="en-US" dirty="0" smtClean="0"/>
              <a:t>Patients can usually get an appointment within 2-3 weeks</a:t>
            </a:r>
          </a:p>
          <a:p>
            <a:pPr lvl="1"/>
            <a:r>
              <a:rPr lang="en-US" dirty="0" smtClean="0"/>
              <a:t>Also meant to “bridge” care for patients without services </a:t>
            </a:r>
          </a:p>
          <a:p>
            <a:pPr lvl="1"/>
            <a:r>
              <a:rPr lang="en-US" dirty="0" smtClean="0"/>
              <a:t>Most patients seen in bridge are seen for crisis assessment/intervention; PIRC clinicians refer those patients with severe symptoms or with concerns related to medications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14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Clinic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6632864" cy="44784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Full PIRC assessment</a:t>
            </a:r>
          </a:p>
          <a:p>
            <a:r>
              <a:rPr lang="en-US" dirty="0" smtClean="0"/>
              <a:t>Crisis Evaluation</a:t>
            </a:r>
          </a:p>
          <a:p>
            <a:r>
              <a:rPr lang="en-US" dirty="0" smtClean="0"/>
              <a:t>Interventions relative to presenting problem</a:t>
            </a:r>
          </a:p>
          <a:p>
            <a:pPr lvl="1"/>
            <a:r>
              <a:rPr lang="en-US" dirty="0" smtClean="0"/>
              <a:t>CBT model</a:t>
            </a:r>
          </a:p>
          <a:p>
            <a:pPr lvl="1"/>
            <a:r>
              <a:rPr lang="en-US" dirty="0" smtClean="0"/>
              <a:t>Coping skills</a:t>
            </a:r>
          </a:p>
          <a:p>
            <a:pPr lvl="1"/>
            <a:r>
              <a:rPr lang="en-US" dirty="0" smtClean="0"/>
              <a:t>Behavior activation</a:t>
            </a:r>
          </a:p>
          <a:p>
            <a:pPr lvl="1"/>
            <a:r>
              <a:rPr lang="en-US" dirty="0" smtClean="0"/>
              <a:t>Behavior management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Review and Revision of safety plans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Referrals to community therapists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smtClean="0"/>
              <a:t>and medication treatment if needed)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473" y="2333707"/>
            <a:ext cx="4197927" cy="22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8" y="540327"/>
            <a:ext cx="10599754" cy="49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Staffed by Intake Coordinators: usually Bachelor’s level, non-clinical</a:t>
            </a:r>
          </a:p>
          <a:p>
            <a:r>
              <a:rPr lang="en-US" dirty="0"/>
              <a:t>Processes referrals into the psychiatry system</a:t>
            </a:r>
          </a:p>
          <a:p>
            <a:r>
              <a:rPr lang="en-US" dirty="0"/>
              <a:t>Calls families to discuss referrals and treatment options in the community</a:t>
            </a:r>
          </a:p>
          <a:p>
            <a:r>
              <a:rPr lang="en-US" dirty="0"/>
              <a:t>Answers phone calls and routes them to appropriate point of contact to address needs (crisis assessment team, nursing line, etc.)</a:t>
            </a:r>
          </a:p>
        </p:txBody>
      </p:sp>
    </p:spTree>
    <p:extLst>
      <p:ext uri="{BB962C8B-B14F-4D97-AF65-F5344CB8AC3E}">
        <p14:creationId xmlns:p14="http://schemas.microsoft.com/office/powerpoint/2010/main" val="30517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Assessment Phone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Calls come in via crisis line and fielded by intake coordinator </a:t>
            </a:r>
          </a:p>
          <a:p>
            <a:r>
              <a:rPr lang="en-US" dirty="0"/>
              <a:t>Calls then transferred to available PIRC clinician for assessment of crisis to determine appropriate crisis intervention services (ED, Bridge, mobile crisis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 smtClean="0"/>
              <a:t>Referred </a:t>
            </a:r>
            <a:r>
              <a:rPr lang="en-US" dirty="0" smtClean="0"/>
              <a:t>to outpatient services or the 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Assessment Phone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1873" y="1600200"/>
            <a:ext cx="5950527" cy="41335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C</a:t>
            </a:r>
            <a:r>
              <a:rPr lang="en-US" b="1" dirty="0" smtClean="0"/>
              <a:t>risis Calls </a:t>
            </a:r>
            <a:br>
              <a:rPr lang="en-US" b="1" dirty="0" smtClean="0"/>
            </a:br>
            <a:r>
              <a:rPr lang="en-US" dirty="0" smtClean="0"/>
              <a:t>(Jan-Mar 2023)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 </a:t>
            </a:r>
          </a:p>
          <a:p>
            <a:pPr lvl="1"/>
            <a:r>
              <a:rPr lang="en-US" b="1" dirty="0"/>
              <a:t>Total crisis calls: 756</a:t>
            </a:r>
            <a:endParaRPr lang="en-US" dirty="0"/>
          </a:p>
          <a:p>
            <a:pPr lvl="1"/>
            <a:r>
              <a:rPr lang="en-US" dirty="0"/>
              <a:t>Referred to the community or Bridge: 482</a:t>
            </a:r>
          </a:p>
          <a:p>
            <a:pPr lvl="1"/>
            <a:r>
              <a:rPr lang="en-US" dirty="0"/>
              <a:t>Referred to the ED and presented to the ED: 197</a:t>
            </a:r>
          </a:p>
          <a:p>
            <a:pPr lvl="1"/>
            <a:r>
              <a:rPr lang="en-US" dirty="0"/>
              <a:t>Other: 77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5022273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Trainings </a:t>
            </a:r>
          </a:p>
          <a:p>
            <a:r>
              <a:rPr lang="en-US" dirty="0" smtClean="0"/>
              <a:t>Trauma </a:t>
            </a:r>
            <a:r>
              <a:rPr lang="en-US" dirty="0"/>
              <a:t>Informed Care in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Building Resilience in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CSSRS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Supervision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Presentations 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PIRC &amp; CCHMC psychiatry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to refer to the ED for psychiatric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Accessing the PIRC Crisis Assessment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5" y="2004316"/>
            <a:ext cx="3870613" cy="25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Psychiatrist Role in PIRC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70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Leadership: liaison to Emergency Medicine Department </a:t>
            </a:r>
          </a:p>
          <a:p>
            <a:r>
              <a:rPr lang="en-US" dirty="0" smtClean="0"/>
              <a:t>PIRC </a:t>
            </a:r>
            <a:r>
              <a:rPr lang="en-US" dirty="0"/>
              <a:t>leadership team</a:t>
            </a:r>
          </a:p>
          <a:p>
            <a:r>
              <a:rPr lang="en-US" dirty="0"/>
              <a:t>Provides guidance and joint ownership of clinical </a:t>
            </a:r>
            <a:r>
              <a:rPr lang="en-US" dirty="0" smtClean="0"/>
              <a:t>processes</a:t>
            </a:r>
            <a:endParaRPr lang="en-US" dirty="0" smtClean="0"/>
          </a:p>
          <a:p>
            <a:r>
              <a:rPr lang="en-US" dirty="0" smtClean="0"/>
              <a:t>Available M-F 8 AM-4:30 PM </a:t>
            </a:r>
            <a:endParaRPr lang="en-US" dirty="0"/>
          </a:p>
          <a:p>
            <a:pPr lvl="1"/>
            <a:r>
              <a:rPr lang="en-US" dirty="0" smtClean="0"/>
              <a:t>Review cases with PIRC clinicians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ssess difficult cases in ED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ssist overflow/ED boarded team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vailable to ED physicians for consultation </a:t>
            </a:r>
          </a:p>
          <a:p>
            <a:r>
              <a:rPr lang="en-US" dirty="0" smtClean="0"/>
              <a:t>Clinical time in Bridge </a:t>
            </a:r>
            <a:r>
              <a:rPr lang="en-US" dirty="0" smtClean="0"/>
              <a:t>Clinic</a:t>
            </a:r>
          </a:p>
          <a:p>
            <a:r>
              <a:rPr lang="en-US" dirty="0" smtClean="0"/>
              <a:t>In addition to on-call CAP MD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All Paid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PIRC:  </a:t>
            </a:r>
            <a:endParaRPr lang="en-US" dirty="0" smtClean="0"/>
          </a:p>
          <a:p>
            <a:r>
              <a:rPr lang="en-US" dirty="0" smtClean="0"/>
              <a:t>ED billing</a:t>
            </a:r>
            <a:r>
              <a:rPr lang="en-US" dirty="0"/>
              <a:t> </a:t>
            </a:r>
            <a:r>
              <a:rPr lang="en-US" dirty="0" smtClean="0"/>
              <a:t>+ subsidization by </a:t>
            </a:r>
            <a:r>
              <a:rPr lang="en-US" dirty="0"/>
              <a:t>the hospital to ensure 24/7 staffing </a:t>
            </a:r>
            <a:endParaRPr lang="en-US" dirty="0" smtClean="0"/>
          </a:p>
          <a:p>
            <a:r>
              <a:rPr lang="en-US" dirty="0"/>
              <a:t>$5.8M in expense – billing brings in about $</a:t>
            </a:r>
            <a:r>
              <a:rPr lang="en-US" dirty="0" smtClean="0"/>
              <a:t>2.1M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Bridge</a:t>
            </a:r>
            <a:r>
              <a:rPr lang="en-US" dirty="0"/>
              <a:t>:  </a:t>
            </a:r>
            <a:endParaRPr lang="en-US" dirty="0" smtClean="0"/>
          </a:p>
          <a:p>
            <a:r>
              <a:rPr lang="en-US" dirty="0" smtClean="0"/>
              <a:t>Outpatient billing </a:t>
            </a:r>
          </a:p>
          <a:p>
            <a:r>
              <a:rPr lang="en-US" dirty="0" smtClean="0"/>
              <a:t>Mix </a:t>
            </a:r>
            <a:r>
              <a:rPr lang="en-US" dirty="0"/>
              <a:t>of gift, endowment and Convalescent Board funding.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Cincinnati Children’s Psychiatric Intake Response Center has many responsibilities within our large system of care.</a:t>
            </a:r>
          </a:p>
          <a:p>
            <a:r>
              <a:rPr lang="en-US" dirty="0" smtClean="0"/>
              <a:t>Licensed, independent clinicians (LISWs and LPCCs) assess patients in the ED, in bridge clinic, and through crisis calls</a:t>
            </a:r>
          </a:p>
          <a:p>
            <a:r>
              <a:rPr lang="en-US" dirty="0" smtClean="0"/>
              <a:t>Supervised LSWs and LPCs run a successful overflow/ED boarded reassessment team </a:t>
            </a:r>
          </a:p>
          <a:p>
            <a:r>
              <a:rPr lang="en-US" dirty="0" smtClean="0"/>
              <a:t>PIRC is the primary driver in an effort to prevent MH patients from presenting to the ED unless clinically necessary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Discuss the model of care for patients who present to our ED with psychiatric concerns</a:t>
            </a:r>
          </a:p>
          <a:p>
            <a:r>
              <a:rPr lang="en-US" dirty="0"/>
              <a:t>Illustrate the tasks and processes of the Psychiatric Intake Response Center (PIRC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Highlight important aspects of the work being done by staff to provide the right care at the right time for patient seeking mental health care</a:t>
            </a:r>
          </a:p>
          <a:p>
            <a:r>
              <a:rPr lang="en-US" dirty="0" smtClean="0"/>
              <a:t>Explain how initiatives outside of the ED continue to help address ED volumes for mental health patients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Meeting The Ever Growing Demand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14501"/>
            <a:ext cx="10643755" cy="4052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879152"/>
            <a:ext cx="9189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Clinical Visits for Divisions of Psychiatry and Behavioral Medicine Clinical Psychology</a:t>
            </a:r>
          </a:p>
        </p:txBody>
      </p:sp>
    </p:spTree>
    <p:extLst>
      <p:ext uri="{BB962C8B-B14F-4D97-AF65-F5344CB8AC3E}">
        <p14:creationId xmlns:p14="http://schemas.microsoft.com/office/powerpoint/2010/main" val="42359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365"/>
            <a:ext cx="11767127" cy="55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1063" y="5680365"/>
            <a:ext cx="650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Mental Health Treatment System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Cincinnati Children’s Hospital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001818" y="2678546"/>
            <a:ext cx="2743200" cy="314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88509"/>
            <a:ext cx="3814618" cy="220749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is the Psychiatric Intake Response Center (PIRC)?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70891160"/>
              </p:ext>
            </p:extLst>
          </p:nvPr>
        </p:nvGraphicFramePr>
        <p:xfrm>
          <a:off x="2115127" y="138545"/>
          <a:ext cx="9984508" cy="641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0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Assessment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Licensed independent Social Workers (LISWs) </a:t>
            </a:r>
            <a:r>
              <a:rPr lang="en-US" dirty="0" smtClean="0"/>
              <a:t>and </a:t>
            </a:r>
            <a:r>
              <a:rPr lang="en-US" dirty="0" smtClean="0"/>
              <a:t>Licensed Practicing Clinical Counselors (LPCCs)</a:t>
            </a:r>
            <a:endParaRPr lang="en-US" dirty="0" smtClean="0"/>
          </a:p>
          <a:p>
            <a:r>
              <a:rPr lang="en-US" dirty="0" smtClean="0"/>
              <a:t>24/7 staffing for ED assessments</a:t>
            </a:r>
          </a:p>
          <a:p>
            <a:r>
              <a:rPr lang="en-US" dirty="0" smtClean="0"/>
              <a:t>Serves as a consult service to the ED to recommend disposition for patients who presents with MH complaints</a:t>
            </a:r>
          </a:p>
          <a:p>
            <a:r>
              <a:rPr lang="en-US" dirty="0" smtClean="0"/>
              <a:t>Full psychiatric assessment with focus on risk, </a:t>
            </a:r>
            <a:r>
              <a:rPr lang="en-US" dirty="0" smtClean="0"/>
              <a:t>safety planning, and referrals for services in the community</a:t>
            </a:r>
          </a:p>
          <a:p>
            <a:r>
              <a:rPr lang="en-US" dirty="0" smtClean="0"/>
              <a:t>Part of Psychiatry, not ED</a:t>
            </a:r>
          </a:p>
          <a:p>
            <a:r>
              <a:rPr lang="en-US" dirty="0" smtClean="0"/>
              <a:t>On-call psychiatrist is consulted for every patient that PIRC recommends for discharge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ED Visits for Psychiatric Evaluations</a:t>
            </a:r>
            <a:endParaRPr lang="en-US" dirty="0"/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1092"/>
            <a:ext cx="10723418" cy="3629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5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Process for ED Patients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144112"/>
              </p:ext>
            </p:extLst>
          </p:nvPr>
        </p:nvGraphicFramePr>
        <p:xfrm>
          <a:off x="177085" y="1309690"/>
          <a:ext cx="8305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 rot="1862999">
            <a:off x="8632613" y="3835832"/>
            <a:ext cx="999268" cy="720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84771" y="918780"/>
            <a:ext cx="2307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Inpatient: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-Bed requested</a:t>
            </a:r>
            <a:br>
              <a:rPr lang="en-US" sz="1600" dirty="0" smtClean="0"/>
            </a:br>
            <a:r>
              <a:rPr lang="en-US" sz="1600" dirty="0" smtClean="0"/>
              <a:t>-ED staff work with Flow coordinators for bed assignment, transportation</a:t>
            </a:r>
          </a:p>
          <a:p>
            <a:r>
              <a:rPr lang="en-US" sz="1600" dirty="0" smtClean="0"/>
              <a:t>-If patient waits over 12 hours for a bed, then seen by overflow team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884771" y="3731728"/>
            <a:ext cx="2446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Outpatient: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-Referrals if needed</a:t>
            </a:r>
            <a:br>
              <a:rPr lang="en-US" sz="1600" dirty="0" smtClean="0"/>
            </a:br>
            <a:r>
              <a:rPr lang="en-US" sz="1600" dirty="0" smtClean="0"/>
              <a:t>-PIRC creates home safety plan </a:t>
            </a:r>
            <a:br>
              <a:rPr lang="en-US" sz="1600" dirty="0" smtClean="0"/>
            </a:br>
            <a:r>
              <a:rPr lang="en-US" sz="1600" dirty="0" smtClean="0"/>
              <a:t>-PIRC clinician discusses case with </a:t>
            </a:r>
            <a:br>
              <a:rPr lang="en-US" sz="1600" dirty="0" smtClean="0"/>
            </a:br>
            <a:r>
              <a:rPr lang="en-US" sz="1600" dirty="0" smtClean="0"/>
              <a:t>on-call psychiatrist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9655564" y="933961"/>
            <a:ext cx="2472705" cy="244959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655564" y="3679710"/>
            <a:ext cx="2472704" cy="206210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758559">
            <a:off x="8567290" y="2550572"/>
            <a:ext cx="9876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B8ACBCA3A3346B393AD33743BA97C" ma:contentTypeVersion="14" ma:contentTypeDescription="Create a new document." ma:contentTypeScope="" ma:versionID="526040a97d9aa8459c35ae4dc088ea16">
  <xsd:schema xmlns:xsd="http://www.w3.org/2001/XMLSchema" xmlns:xs="http://www.w3.org/2001/XMLSchema" xmlns:p="http://schemas.microsoft.com/office/2006/metadata/properties" xmlns:ns3="992c87c2-5061-4a24-bb7f-b46404b67e11" xmlns:ns4="1d2d0a2d-9faa-4204-801a-d093f5165621" targetNamespace="http://schemas.microsoft.com/office/2006/metadata/properties" ma:root="true" ma:fieldsID="36f0df979560734f3a9845d16171dcd2" ns3:_="" ns4:_="">
    <xsd:import namespace="992c87c2-5061-4a24-bb7f-b46404b67e11"/>
    <xsd:import namespace="1d2d0a2d-9faa-4204-801a-d093f51656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c87c2-5061-4a24-bb7f-b46404b67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d0a2d-9faa-4204-801a-d093f5165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2c87c2-5061-4a24-bb7f-b46404b67e11" xsi:nil="true"/>
  </documentManagement>
</p:properties>
</file>

<file path=customXml/itemProps1.xml><?xml version="1.0" encoding="utf-8"?>
<ds:datastoreItem xmlns:ds="http://schemas.openxmlformats.org/officeDocument/2006/customXml" ds:itemID="{65C41CD5-FA31-4085-B776-2D57637817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19EBB1-9959-4A53-B7E1-D311D0E0F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2c87c2-5061-4a24-bb7f-b46404b67e11"/>
    <ds:schemaRef ds:uri="1d2d0a2d-9faa-4204-801a-d093f5165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AEA9CC-69EE-41EE-A859-5118F855E4EA}">
  <ds:schemaRefs>
    <ds:schemaRef ds:uri="http://schemas.microsoft.com/office/2006/metadata/properties"/>
    <ds:schemaRef ds:uri="1d2d0a2d-9faa-4204-801a-d093f516562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92c87c2-5061-4a24-bb7f-b46404b67e1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1307</Words>
  <Application>Microsoft Office PowerPoint</Application>
  <PresentationFormat>Widescreen</PresentationFormat>
  <Paragraphs>170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Custom Design</vt:lpstr>
      <vt:lpstr>1_Custom Design</vt:lpstr>
      <vt:lpstr>2_Custom Design</vt:lpstr>
      <vt:lpstr>3_Custom Design</vt:lpstr>
      <vt:lpstr>The Psychiatric Intake and Response Center (PIRC) at Cincinnati Children’s Hospital</vt:lpstr>
      <vt:lpstr>Disclosures</vt:lpstr>
      <vt:lpstr>Objectives:</vt:lpstr>
      <vt:lpstr>Meeting The Ever Growing Demand</vt:lpstr>
      <vt:lpstr>PowerPoint Presentation</vt:lpstr>
      <vt:lpstr>What is the Psychiatric Intake Response Center (PIRC)?</vt:lpstr>
      <vt:lpstr>Crisis Assessment Team</vt:lpstr>
      <vt:lpstr>Annual ED Visits for Psychiatric Evaluations</vt:lpstr>
      <vt:lpstr>Assessment Process for ED Patients</vt:lpstr>
      <vt:lpstr>Elements of Full PIRC Assessment</vt:lpstr>
      <vt:lpstr>Disposition to Appropriate Level of Care</vt:lpstr>
      <vt:lpstr>PowerPoint Presentation</vt:lpstr>
      <vt:lpstr>ED Boarded/Med Overflow Processes</vt:lpstr>
      <vt:lpstr>ED Boarded/Med Overflow Reassessments</vt:lpstr>
      <vt:lpstr>ED Overflow Team and Barriers to Discharge</vt:lpstr>
      <vt:lpstr>ED Crisis Assessment Model Advantages</vt:lpstr>
      <vt:lpstr>ED Crisis Assessment Model Limitations</vt:lpstr>
      <vt:lpstr>ED Assessments by the Numbers (FY23 So Far)</vt:lpstr>
      <vt:lpstr>PIRC Bridge, Operations, Crisis Assessment Calls and Community Outreach</vt:lpstr>
      <vt:lpstr>Bridge Clinic</vt:lpstr>
      <vt:lpstr>Bridge Clinic </vt:lpstr>
      <vt:lpstr>PowerPoint Presentation</vt:lpstr>
      <vt:lpstr>Operations Team</vt:lpstr>
      <vt:lpstr>Crisis Assessment Phone Calls</vt:lpstr>
      <vt:lpstr>Crisis Assessment Phone Calls</vt:lpstr>
      <vt:lpstr>Community Outreach</vt:lpstr>
      <vt:lpstr>Psychiatrist Role in PIRC</vt:lpstr>
      <vt:lpstr>How Is It All Paid For?</vt:lpstr>
      <vt:lpstr>Summary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Diederichs, Anna</dc:creator>
  <cp:lastModifiedBy>Courtney Cinko</cp:lastModifiedBy>
  <cp:revision>54</cp:revision>
  <dcterms:created xsi:type="dcterms:W3CDTF">2016-06-30T12:45:50Z</dcterms:created>
  <dcterms:modified xsi:type="dcterms:W3CDTF">2023-04-25T18:54:18Z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0x010100DB4B8ACBCA3A3346B393AD33743BA97C</vt:lpwstr>
  </property>
</Properties>
</file>